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74" r:id="rId5"/>
    <p:sldId id="259" r:id="rId6"/>
    <p:sldId id="260" r:id="rId7"/>
    <p:sldId id="261" r:id="rId8"/>
    <p:sldId id="262" r:id="rId9"/>
    <p:sldId id="271" r:id="rId10"/>
    <p:sldId id="273" r:id="rId11"/>
    <p:sldId id="277" r:id="rId12"/>
    <p:sldId id="272" r:id="rId13"/>
    <p:sldId id="264" r:id="rId14"/>
    <p:sldId id="267" r:id="rId15"/>
    <p:sldId id="275" r:id="rId16"/>
    <p:sldId id="276" r:id="rId17"/>
    <p:sldId id="263" r:id="rId18"/>
    <p:sldId id="266" r:id="rId19"/>
    <p:sldId id="270" r:id="rId20"/>
    <p:sldId id="265" r:id="rId21"/>
    <p:sldId id="26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175" autoAdjust="0"/>
    <p:restoredTop sz="94660"/>
  </p:normalViewPr>
  <p:slideViewPr>
    <p:cSldViewPr snapToGrid="0">
      <p:cViewPr varScale="1">
        <p:scale>
          <a:sx n="86" d="100"/>
          <a:sy n="86" d="100"/>
        </p:scale>
        <p:origin x="91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4EED97-9641-47D9-BAAC-B2F160A99951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68F93-2BF1-4588-A8EC-FD4A53888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423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  <a:prstGeom prst="rect">
            <a:avLst/>
          </a:prstGeo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A8A0785-67C0-4197-A4FB-5B77B0F986AC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CC9664A4-46FE-4DBB-B9F3-656A6E5F9792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16920C5F-D8BA-4982-9306-A1A225BFCE4B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53922CC3-12C3-44D0-8EC9-1DAC16A9F6A4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97E628FB-7FCF-4F70-B12A-64B0858B3018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530E39B1-2F4A-4926-82F9-2905B6BA1FC1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6448A7E9-AD6E-4595-8981-F0B2E5BA7041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61B1619C-CE96-462A-BC09-D4D5D61B90F0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D8BC83C5-3356-4321-995F-C5E3E5F1533D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6339"/>
            <a:ext cx="10371483" cy="854113"/>
          </a:xfrm>
        </p:spPr>
        <p:txBody>
          <a:bodyPr>
            <a:noAutofit/>
          </a:bodyPr>
          <a:lstStyle>
            <a:lvl1pPr>
              <a:defRPr sz="4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1010452"/>
            <a:ext cx="10394707" cy="4364134"/>
          </a:xfrm>
        </p:spPr>
        <p:txBody>
          <a:bodyPr anchor="t" anchorCtr="0"/>
          <a:lstStyle>
            <a:lvl1pPr marL="0" indent="0">
              <a:buFontTx/>
              <a:buNone/>
              <a:defRPr sz="2800" b="1"/>
            </a:lvl1pPr>
            <a:lvl2pPr marL="800100" indent="-342900">
              <a:buFont typeface="Wingdings" panose="05000000000000000000" pitchFamily="2" charset="2"/>
              <a:buChar char="§"/>
              <a:defRPr sz="2400" b="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657350" indent="-285750">
              <a:buFont typeface="Wingdings" panose="05000000000000000000" pitchFamily="2" charset="2"/>
              <a:buChar char="Ø"/>
              <a:defRPr sz="1600"/>
            </a:lvl4pPr>
            <a:lvl5pPr marL="2114550" indent="-285750">
              <a:buFont typeface="Wingdings" panose="05000000000000000000" pitchFamily="2" charset="2"/>
              <a:buChar char="Ø"/>
              <a:defRPr sz="14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60EEF46C-5ACD-4497-920A-296199551D24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C1462579-9E22-40E6-9F5A-4D762F1363D2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BA4BE544-F163-4D52-A695-D79D435DD756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04D348CD-2EA2-40C1-A764-7C9934FAEEB5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1B97ED1B-3C98-44F9-A629-6FC6345D8C79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A7213D3F-104B-4246-B350-178ECE615734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C78B4310-37E6-4EF6-BF15-7A7D0DC1BB4B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19083" y="5770904"/>
            <a:ext cx="3784600" cy="498470"/>
          </a:xfrm>
          <a:prstGeom prst="rect">
            <a:avLst/>
          </a:prstGeom>
        </p:spPr>
        <p:txBody>
          <a:bodyPr/>
          <a:lstStyle/>
          <a:p>
            <a:fld id="{FF68BDF4-3EE0-411D-847E-ECCAA640BBBE}" type="datetime1">
              <a:rPr lang="en-US" smtClean="0"/>
              <a:t>5/16/2019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6566" y="5741270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p.P</a:t>
            </a: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 chia </a:t>
            </a:r>
            <a:r>
              <a:rPr lang="en-US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&amp; t.t </a:t>
            </a:r>
            <a:r>
              <a:rPr lang="en-US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sắp</a:t>
            </a: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400" b="1" dirty="0" err="1">
                <a:latin typeface="Arial" panose="020B0604020202020204" pitchFamily="34" charset="0"/>
                <a:cs typeface="Arial" panose="020B0604020202020204" pitchFamily="34" charset="0"/>
              </a:rPr>
              <a:t>xếp</a:t>
            </a:r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 quicksort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105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5750639"/>
            <a:ext cx="5964703" cy="551687"/>
          </a:xfrm>
        </p:spPr>
        <p:txBody>
          <a:bodyPr/>
          <a:lstStyle/>
          <a:p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T.t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sắp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xếp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quick sort (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tiếp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theo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91905" y="157449"/>
            <a:ext cx="10394707" cy="91682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Ý TƯỞNG (</a:t>
            </a:r>
            <a:r>
              <a:rPr lang="en-US" dirty="0" err="1"/>
              <a:t>tiếp</a:t>
            </a:r>
            <a:r>
              <a:rPr lang="en-US" dirty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4617" y="703385"/>
            <a:ext cx="2602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Ví</a:t>
            </a:r>
            <a:r>
              <a:rPr lang="en-US" sz="2800" dirty="0"/>
              <a:t> </a:t>
            </a:r>
            <a:r>
              <a:rPr lang="en-US" sz="2800" dirty="0" err="1"/>
              <a:t>dụ</a:t>
            </a:r>
            <a:r>
              <a:rPr lang="en-US" sz="2800" dirty="0"/>
              <a:t> minh </a:t>
            </a:r>
            <a:r>
              <a:rPr lang="en-US" sz="2800" dirty="0" err="1"/>
              <a:t>họa</a:t>
            </a:r>
            <a:r>
              <a:rPr lang="en-US" sz="2800" dirty="0"/>
              <a:t> :</a:t>
            </a:r>
            <a:endParaRPr lang="en-US" sz="3200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60006" y="703385"/>
            <a:ext cx="6861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FF0000"/>
                </a:solidFill>
              </a:rPr>
              <a:t>A = {59, 31, 12, 33, 27, 97, 91, 19, 18, 63 }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8746" y="1358598"/>
            <a:ext cx="108188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dirty="0">
                <a:solidFill>
                  <a:srgbClr val="0070C0"/>
                </a:solidFill>
              </a:rPr>
              <a:t>Bước 1</a:t>
            </a:r>
            <a:r>
              <a:rPr lang="vi-VN" sz="2800" dirty="0"/>
              <a:t>: Tìm chốt: Chốt là phần tử lớn nhất trong 2 phần tử khác nhau đầu tiên của mảng. Nếu mảng có 1 phần tử tất cả phần tử bằng nhau sẽ không có chốt: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633146" y="2624424"/>
            <a:ext cx="79885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Chốt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mảng</a:t>
            </a:r>
            <a:r>
              <a:rPr lang="en-US" sz="2800" dirty="0"/>
              <a:t> </a:t>
            </a:r>
            <a:r>
              <a:rPr lang="en-US" sz="2800" dirty="0" err="1"/>
              <a:t>trên</a:t>
            </a:r>
            <a:r>
              <a:rPr lang="en-US" sz="2800" dirty="0"/>
              <a:t> la 59 (</a:t>
            </a:r>
            <a:r>
              <a:rPr lang="en-US" sz="2800" dirty="0" err="1"/>
              <a:t>vị</a:t>
            </a:r>
            <a:r>
              <a:rPr lang="en-US" sz="2800" dirty="0"/>
              <a:t> </a:t>
            </a:r>
            <a:r>
              <a:rPr lang="en-US" sz="2800" dirty="0" err="1"/>
              <a:t>trí</a:t>
            </a:r>
            <a:r>
              <a:rPr lang="en-US" sz="2800" dirty="0"/>
              <a:t> 0).</a:t>
            </a:r>
            <a:br>
              <a:rPr lang="en-US" sz="2800" dirty="0"/>
            </a:br>
            <a:r>
              <a:rPr lang="en-US" sz="2800" dirty="0"/>
              <a:t>VD: </a:t>
            </a:r>
            <a:br>
              <a:rPr lang="en-US" sz="2800" dirty="0"/>
            </a:br>
            <a:r>
              <a:rPr lang="en-US" sz="2800" dirty="0"/>
              <a:t>+ 1, 1, 5, 3, 2 -&gt; </a:t>
            </a:r>
            <a:r>
              <a:rPr lang="en-US" sz="2800" dirty="0" err="1"/>
              <a:t>chốt</a:t>
            </a:r>
            <a:r>
              <a:rPr lang="en-US" sz="2800" dirty="0"/>
              <a:t> </a:t>
            </a:r>
            <a:r>
              <a:rPr lang="en-US" sz="2800" dirty="0" err="1"/>
              <a:t>sẽ</a:t>
            </a:r>
            <a:r>
              <a:rPr lang="en-US" sz="2800" dirty="0"/>
              <a:t> </a:t>
            </a:r>
            <a:r>
              <a:rPr lang="en-US" sz="2800" dirty="0" err="1"/>
              <a:t>là</a:t>
            </a:r>
            <a:r>
              <a:rPr lang="en-US" sz="2800" dirty="0"/>
              <a:t> 5</a:t>
            </a:r>
            <a:br>
              <a:rPr lang="en-US" sz="2800" dirty="0"/>
            </a:br>
            <a:r>
              <a:rPr lang="en-US" sz="2800" dirty="0"/>
              <a:t>+ 5, 5, 5, 3, 1, 2, 3 -&gt; </a:t>
            </a:r>
            <a:r>
              <a:rPr lang="en-US" sz="2800" dirty="0" err="1"/>
              <a:t>chốt</a:t>
            </a:r>
            <a:r>
              <a:rPr lang="en-US" sz="2800" dirty="0"/>
              <a:t> </a:t>
            </a:r>
            <a:r>
              <a:rPr lang="en-US" sz="2800" dirty="0" err="1"/>
              <a:t>là</a:t>
            </a:r>
            <a:r>
              <a:rPr lang="en-US" sz="2800" dirty="0"/>
              <a:t> 5</a:t>
            </a:r>
            <a:br>
              <a:rPr lang="en-US" sz="2800" dirty="0"/>
            </a:br>
            <a:r>
              <a:rPr lang="en-US" sz="2800" dirty="0"/>
              <a:t>+ 6 -&gt; </a:t>
            </a:r>
            <a:r>
              <a:rPr lang="en-US" sz="2800" dirty="0" err="1"/>
              <a:t>không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chốt</a:t>
            </a:r>
            <a:br>
              <a:rPr lang="en-US" sz="2800" dirty="0"/>
            </a:br>
            <a:r>
              <a:rPr lang="en-US" sz="2800" dirty="0"/>
              <a:t>+ 7, 7, 7, 7 -&gt; </a:t>
            </a:r>
            <a:r>
              <a:rPr lang="en-US" sz="2800" dirty="0" err="1"/>
              <a:t>không</a:t>
            </a:r>
            <a:r>
              <a:rPr lang="en-US" sz="2800" dirty="0"/>
              <a:t> </a:t>
            </a:r>
            <a:r>
              <a:rPr lang="en-US" sz="2800" dirty="0" err="1"/>
              <a:t>có</a:t>
            </a:r>
            <a:r>
              <a:rPr lang="en-US" sz="2800" dirty="0"/>
              <a:t> </a:t>
            </a:r>
            <a:r>
              <a:rPr lang="en-US" sz="2800" dirty="0" err="1"/>
              <a:t>chốt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65387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5750639"/>
            <a:ext cx="5964703" cy="551687"/>
          </a:xfrm>
        </p:spPr>
        <p:txBody>
          <a:bodyPr/>
          <a:lstStyle/>
          <a:p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T.t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sắp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xếp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quick sort (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tiếp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theo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91905" y="157449"/>
            <a:ext cx="10394707" cy="91682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Ý TƯỞNG (</a:t>
            </a:r>
            <a:r>
              <a:rPr lang="en-US" dirty="0" err="1"/>
              <a:t>tiếp</a:t>
            </a:r>
            <a:r>
              <a:rPr lang="en-US" dirty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4617" y="703385"/>
            <a:ext cx="26026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Ví</a:t>
            </a:r>
            <a:r>
              <a:rPr lang="en-US" sz="2800" dirty="0"/>
              <a:t> </a:t>
            </a:r>
            <a:r>
              <a:rPr lang="en-US" sz="2800" dirty="0" err="1"/>
              <a:t>dụ</a:t>
            </a:r>
            <a:r>
              <a:rPr lang="en-US" sz="2800" dirty="0"/>
              <a:t> minh </a:t>
            </a:r>
            <a:r>
              <a:rPr lang="en-US" sz="2800" dirty="0" err="1"/>
              <a:t>họa</a:t>
            </a:r>
            <a:r>
              <a:rPr lang="en-US" sz="2800" dirty="0"/>
              <a:t> :</a:t>
            </a:r>
            <a:endParaRPr lang="en-US" sz="3200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560006" y="703385"/>
            <a:ext cx="68614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FF0000"/>
                </a:solidFill>
              </a:rPr>
              <a:t>A = {59, 31, 12, 33, 27, 97, 91, 19, 18, 63 }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4617" y="1226605"/>
            <a:ext cx="603167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>
                <a:solidFill>
                  <a:srgbClr val="0070C0"/>
                </a:solidFill>
              </a:rPr>
              <a:t>Bước 2: </a:t>
            </a:r>
            <a:r>
              <a:rPr lang="vi-VN" sz="2400" dirty="0"/>
              <a:t>Tìm điểm phân hoạch: </a:t>
            </a:r>
            <a:br>
              <a:rPr lang="vi-VN" sz="2400" dirty="0"/>
            </a:br>
            <a:r>
              <a:rPr lang="vi-VN" sz="2400" dirty="0"/>
              <a:t>+ Dùng 2 cờ: L (trái) và R (Phải)</a:t>
            </a:r>
            <a:br>
              <a:rPr lang="vi-VN" sz="2400" dirty="0"/>
            </a:br>
            <a:r>
              <a:rPr lang="vi-VN" sz="2400" dirty="0"/>
              <a:t>+ </a:t>
            </a:r>
            <a:r>
              <a:rPr lang="vi-VN" sz="2400" dirty="0">
                <a:solidFill>
                  <a:srgbClr val="FF0000"/>
                </a:solidFill>
              </a:rPr>
              <a:t>L chạy từ trái qua</a:t>
            </a:r>
            <a:r>
              <a:rPr lang="vi-VN" sz="2400" dirty="0"/>
              <a:t>, dừng lại khi gặp phần tử </a:t>
            </a:r>
            <a:r>
              <a:rPr lang="vi-VN" sz="2400" b="1" dirty="0">
                <a:solidFill>
                  <a:srgbClr val="7030A0"/>
                </a:solidFill>
              </a:rPr>
              <a:t>&gt;= pivot</a:t>
            </a:r>
            <a:br>
              <a:rPr lang="vi-VN" sz="2400" b="1" dirty="0">
                <a:solidFill>
                  <a:srgbClr val="7030A0"/>
                </a:solidFill>
              </a:rPr>
            </a:br>
            <a:r>
              <a:rPr lang="vi-VN" sz="2400" dirty="0"/>
              <a:t>+ </a:t>
            </a:r>
            <a:r>
              <a:rPr lang="vi-VN" sz="2400" dirty="0">
                <a:solidFill>
                  <a:srgbClr val="FF0000"/>
                </a:solidFill>
              </a:rPr>
              <a:t>R chạy từ phải qua</a:t>
            </a:r>
            <a:r>
              <a:rPr lang="vi-VN" sz="2400" dirty="0"/>
              <a:t>, dừng lại khi gặp phần tử </a:t>
            </a:r>
            <a:r>
              <a:rPr lang="vi-VN" sz="2400" b="1" dirty="0">
                <a:solidFill>
                  <a:srgbClr val="7030A0"/>
                </a:solidFill>
              </a:rPr>
              <a:t>&lt; pivot</a:t>
            </a:r>
            <a:br>
              <a:rPr lang="vi-VN" sz="2400" dirty="0"/>
            </a:br>
            <a:r>
              <a:rPr lang="vi-VN" sz="2400" dirty="0"/>
              <a:t>+ Tại điểm d</a:t>
            </a:r>
            <a:r>
              <a:rPr lang="en-US" sz="2400" dirty="0"/>
              <a:t>ừ</a:t>
            </a:r>
            <a:r>
              <a:rPr lang="vi-VN" sz="2400" dirty="0"/>
              <a:t>ng: Nếu </a:t>
            </a:r>
            <a:r>
              <a:rPr lang="vi-VN" sz="2400" b="1" dirty="0">
                <a:solidFill>
                  <a:srgbClr val="7030A0"/>
                </a:solidFill>
              </a:rPr>
              <a:t>L &lt; R</a:t>
            </a:r>
            <a:r>
              <a:rPr lang="vi-VN" sz="2400" dirty="0"/>
              <a:t> : </a:t>
            </a:r>
            <a:r>
              <a:rPr lang="en-US" sz="2400" dirty="0" err="1">
                <a:solidFill>
                  <a:srgbClr val="FF0000"/>
                </a:solidFill>
              </a:rPr>
              <a:t>Đổi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chỗ</a:t>
            </a:r>
            <a:r>
              <a:rPr lang="en-US" sz="2400" dirty="0"/>
              <a:t> </a:t>
            </a:r>
            <a:r>
              <a:rPr lang="vi-VN" sz="2400" dirty="0"/>
              <a:t>swap A[L] và A[R]</a:t>
            </a:r>
            <a:br>
              <a:rPr lang="vi-VN" sz="2400" dirty="0"/>
            </a:br>
            <a:r>
              <a:rPr lang="vi-VN" sz="2400" dirty="0"/>
              <a:t>+ Dừng lại khi </a:t>
            </a:r>
            <a:r>
              <a:rPr lang="vi-VN" sz="2400" b="1" dirty="0">
                <a:solidFill>
                  <a:srgbClr val="7030A0"/>
                </a:solidFill>
              </a:rPr>
              <a:t>L &gt; R</a:t>
            </a:r>
            <a:br>
              <a:rPr lang="vi-VN" sz="2400" dirty="0"/>
            </a:br>
            <a:r>
              <a:rPr lang="vi-VN" sz="2400" dirty="0"/>
              <a:t>+ </a:t>
            </a:r>
            <a:r>
              <a:rPr lang="vi-VN" sz="2400" dirty="0">
                <a:solidFill>
                  <a:srgbClr val="FF0000"/>
                </a:solidFill>
              </a:rPr>
              <a:t>Partition</a:t>
            </a:r>
            <a:r>
              <a:rPr lang="vi-VN" sz="2400" dirty="0"/>
              <a:t> sẽ là L. Đây sẽ là chỉ số đầu tiên của mảng bên phải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656295" y="1306308"/>
            <a:ext cx="476745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VD: </a:t>
            </a:r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mảng</a:t>
            </a:r>
            <a:r>
              <a:rPr lang="en-US" sz="2400" dirty="0"/>
              <a:t> A = {59, 31, 12, 33, 27, 97, 91, 19, 18, 63 }</a:t>
            </a:r>
            <a:br>
              <a:rPr lang="en-US" sz="2400" dirty="0"/>
            </a:br>
            <a:r>
              <a:rPr lang="en-US" sz="2400" b="1" dirty="0">
                <a:solidFill>
                  <a:srgbClr val="7030A0"/>
                </a:solidFill>
              </a:rPr>
              <a:t>Pivot</a:t>
            </a:r>
            <a:r>
              <a:rPr lang="en-US" sz="2400" dirty="0"/>
              <a:t> = 59</a:t>
            </a:r>
            <a:br>
              <a:rPr lang="en-US" sz="2400" dirty="0"/>
            </a:br>
            <a:r>
              <a:rPr lang="en-US" sz="2400" b="1" dirty="0">
                <a:solidFill>
                  <a:srgbClr val="7030A0"/>
                </a:solidFill>
              </a:rPr>
              <a:t>L</a:t>
            </a:r>
            <a:r>
              <a:rPr lang="en-US" sz="2400" dirty="0"/>
              <a:t> = 0, </a:t>
            </a:r>
            <a:r>
              <a:rPr lang="en-US" sz="2400" b="1" dirty="0">
                <a:solidFill>
                  <a:srgbClr val="7030A0"/>
                </a:solidFill>
              </a:rPr>
              <a:t>R</a:t>
            </a:r>
            <a:r>
              <a:rPr lang="en-US" sz="2400" dirty="0"/>
              <a:t> = 9:</a:t>
            </a:r>
            <a:br>
              <a:rPr lang="en-US" sz="2400" dirty="0"/>
            </a:br>
            <a:r>
              <a:rPr lang="en-US" sz="2400" dirty="0"/>
              <a:t>B1: L </a:t>
            </a:r>
            <a:r>
              <a:rPr lang="en-US" sz="2400" dirty="0" err="1"/>
              <a:t>dừng</a:t>
            </a:r>
            <a:r>
              <a:rPr lang="en-US" sz="2400" dirty="0"/>
              <a:t> </a:t>
            </a:r>
            <a:r>
              <a:rPr lang="en-US" sz="2400" dirty="0" err="1"/>
              <a:t>lại</a:t>
            </a:r>
            <a:r>
              <a:rPr lang="en-US" sz="2400" dirty="0"/>
              <a:t> </a:t>
            </a:r>
            <a:r>
              <a:rPr lang="en-US" sz="2400" dirty="0" err="1"/>
              <a:t>tại</a:t>
            </a:r>
            <a:r>
              <a:rPr lang="en-US" sz="2400" dirty="0"/>
              <a:t> </a:t>
            </a:r>
            <a:r>
              <a:rPr lang="en-US" sz="2400" dirty="0" err="1"/>
              <a:t>vị</a:t>
            </a:r>
            <a:r>
              <a:rPr lang="en-US" sz="2400" dirty="0"/>
              <a:t> </a:t>
            </a:r>
            <a:r>
              <a:rPr lang="en-US" sz="2400" dirty="0" err="1"/>
              <a:t>trí</a:t>
            </a:r>
            <a:r>
              <a:rPr lang="en-US" sz="2400" dirty="0"/>
              <a:t> 0: </a:t>
            </a:r>
            <a:r>
              <a:rPr lang="en-US" sz="2400" b="1" dirty="0" err="1"/>
              <a:t>vì</a:t>
            </a:r>
            <a:r>
              <a:rPr lang="en-US" sz="2400" b="1" dirty="0"/>
              <a:t> A[L] &gt;= pivot</a:t>
            </a:r>
            <a:r>
              <a:rPr lang="en-US" sz="2400" dirty="0"/>
              <a:t>, R </a:t>
            </a:r>
            <a:r>
              <a:rPr lang="en-US" sz="2400" dirty="0" err="1"/>
              <a:t>dừng</a:t>
            </a:r>
            <a:r>
              <a:rPr lang="en-US" sz="2400" dirty="0"/>
              <a:t> </a:t>
            </a:r>
            <a:r>
              <a:rPr lang="en-US" sz="2400" dirty="0" err="1"/>
              <a:t>lại</a:t>
            </a:r>
            <a:r>
              <a:rPr lang="en-US" sz="2400" dirty="0"/>
              <a:t> </a:t>
            </a:r>
            <a:r>
              <a:rPr lang="en-US" sz="2400" dirty="0" err="1"/>
              <a:t>tại</a:t>
            </a:r>
            <a:r>
              <a:rPr lang="en-US" sz="2400" dirty="0"/>
              <a:t> </a:t>
            </a:r>
            <a:r>
              <a:rPr lang="en-US" sz="2400" dirty="0" err="1"/>
              <a:t>vị</a:t>
            </a:r>
            <a:r>
              <a:rPr lang="en-US" sz="2400" dirty="0"/>
              <a:t> </a:t>
            </a:r>
            <a:r>
              <a:rPr lang="en-US" sz="2400" dirty="0" err="1"/>
              <a:t>trí</a:t>
            </a:r>
            <a:r>
              <a:rPr lang="en-US" sz="2400" dirty="0"/>
              <a:t> 8, </a:t>
            </a:r>
            <a:r>
              <a:rPr lang="en-US" sz="2400" b="1" dirty="0" err="1"/>
              <a:t>vì</a:t>
            </a:r>
            <a:r>
              <a:rPr lang="en-US" sz="2400" b="1" dirty="0"/>
              <a:t> A[R] = 18 &lt; pivot.</a:t>
            </a:r>
            <a:br>
              <a:rPr lang="en-US" sz="2400" dirty="0"/>
            </a:br>
            <a:r>
              <a:rPr lang="en-US" sz="2400" dirty="0"/>
              <a:t>Swap: </a:t>
            </a:r>
            <a:r>
              <a:rPr lang="en-US" sz="2400" b="1" dirty="0">
                <a:solidFill>
                  <a:srgbClr val="FF0000"/>
                </a:solidFill>
              </a:rPr>
              <a:t>18</a:t>
            </a:r>
            <a:r>
              <a:rPr lang="en-US" sz="2400" dirty="0"/>
              <a:t>, 31, 12, 33, 27, 97, 91, 19, </a:t>
            </a:r>
            <a:r>
              <a:rPr lang="en-US" sz="2400" b="1" dirty="0">
                <a:solidFill>
                  <a:srgbClr val="FF0000"/>
                </a:solidFill>
              </a:rPr>
              <a:t>59</a:t>
            </a:r>
            <a:r>
              <a:rPr lang="en-US" sz="2400" dirty="0"/>
              <a:t>, 63 </a:t>
            </a:r>
            <a:br>
              <a:rPr lang="en-US" sz="2400" dirty="0"/>
            </a:br>
            <a:r>
              <a:rPr lang="en-US" sz="2400" dirty="0"/>
              <a:t>B2: </a:t>
            </a:r>
            <a:r>
              <a:rPr lang="en-US" sz="2400" dirty="0" err="1"/>
              <a:t>tiếp</a:t>
            </a:r>
            <a:r>
              <a:rPr lang="en-US" sz="2400" dirty="0"/>
              <a:t> </a:t>
            </a:r>
            <a:r>
              <a:rPr lang="en-US" sz="2400" dirty="0" err="1"/>
              <a:t>tục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đến</a:t>
            </a:r>
            <a:r>
              <a:rPr lang="en-US" sz="2400" dirty="0"/>
              <a:t> </a:t>
            </a:r>
            <a:r>
              <a:rPr lang="en-US" sz="2400" dirty="0" err="1"/>
              <a:t>khi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7030A0"/>
                </a:solidFill>
              </a:rPr>
              <a:t>L &gt; 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01941" y="2349990"/>
            <a:ext cx="42761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b="1" dirty="0">
                <a:solidFill>
                  <a:srgbClr val="0070C0"/>
                </a:solidFill>
              </a:rPr>
              <a:t>Bước 3: </a:t>
            </a:r>
            <a:r>
              <a:rPr lang="vi-VN" sz="2800" b="1" dirty="0"/>
              <a:t>Lặp lại như thế (Dùng đệ qui)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96770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1" grpId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5750639"/>
            <a:ext cx="5964703" cy="551687"/>
          </a:xfrm>
        </p:spPr>
        <p:txBody>
          <a:bodyPr/>
          <a:lstStyle/>
          <a:p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T.t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sắp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xếp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quick sort (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tiếp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theo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91905" y="157449"/>
            <a:ext cx="10394707" cy="91682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Ý TƯỞNG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4617" y="703385"/>
            <a:ext cx="103714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Cách</a:t>
            </a:r>
            <a:r>
              <a:rPr lang="en-US" sz="2800" dirty="0"/>
              <a:t> chon </a:t>
            </a:r>
            <a:r>
              <a:rPr lang="en-US" sz="2800" dirty="0" err="1"/>
              <a:t>trung</a:t>
            </a:r>
            <a:r>
              <a:rPr lang="en-US" sz="2800" dirty="0"/>
              <a:t> </a:t>
            </a:r>
            <a:r>
              <a:rPr lang="en-US" sz="2800" dirty="0" err="1"/>
              <a:t>vị</a:t>
            </a:r>
            <a:r>
              <a:rPr lang="en-US" sz="2800" dirty="0"/>
              <a:t> </a:t>
            </a:r>
            <a:r>
              <a:rPr lang="en-US" sz="2800" dirty="0" err="1"/>
              <a:t>và</a:t>
            </a:r>
            <a:r>
              <a:rPr lang="en-US" sz="2800" dirty="0"/>
              <a:t> </a:t>
            </a:r>
            <a:r>
              <a:rPr lang="en-US" sz="2800" dirty="0" err="1"/>
              <a:t>thứ</a:t>
            </a:r>
            <a:r>
              <a:rPr lang="en-US" sz="2800" dirty="0"/>
              <a:t> </a:t>
            </a:r>
            <a:r>
              <a:rPr lang="en-US" sz="2800" dirty="0" err="1"/>
              <a:t>tự</a:t>
            </a:r>
            <a:r>
              <a:rPr lang="en-US" sz="2800" dirty="0"/>
              <a:t> </a:t>
            </a:r>
            <a:r>
              <a:rPr lang="en-US" sz="2800" dirty="0" err="1"/>
              <a:t>thống</a:t>
            </a:r>
            <a:r>
              <a:rPr lang="en-US" sz="2800" dirty="0"/>
              <a:t> </a:t>
            </a:r>
            <a:r>
              <a:rPr lang="en-US" sz="2800" dirty="0" err="1"/>
              <a:t>kê</a:t>
            </a:r>
            <a:r>
              <a:rPr lang="en-US" sz="2800" dirty="0"/>
              <a:t>:</a:t>
            </a:r>
            <a:endParaRPr lang="en-US" sz="3200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4617" y="1358598"/>
            <a:ext cx="10371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/>
              <a:t>Nếu</a:t>
            </a:r>
            <a:r>
              <a:rPr lang="en-US" sz="2400" dirty="0"/>
              <a:t> </a:t>
            </a:r>
            <a:r>
              <a:rPr lang="en-US" sz="2400" dirty="0" err="1"/>
              <a:t>chọn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0000"/>
                </a:solidFill>
              </a:rPr>
              <a:t>chốt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là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khóa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đầu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đoạn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(pivot = K[L]) hay </a:t>
            </a:r>
            <a:r>
              <a:rPr lang="en-US" sz="2400" dirty="0" err="1"/>
              <a:t>cuối</a:t>
            </a:r>
            <a:r>
              <a:rPr lang="en-US" sz="2400" dirty="0"/>
              <a:t> </a:t>
            </a:r>
            <a:r>
              <a:rPr lang="en-US" sz="2400" dirty="0" err="1"/>
              <a:t>đoạn</a:t>
            </a:r>
            <a:r>
              <a:rPr lang="en-US" sz="2400" dirty="0"/>
              <a:t> (pivot = K[R]) </a:t>
            </a:r>
            <a:r>
              <a:rPr lang="en-US" sz="2400" dirty="0" err="1"/>
              <a:t>thì</a:t>
            </a:r>
            <a:r>
              <a:rPr lang="en-US" sz="2400" dirty="0"/>
              <a:t> Quick </a:t>
            </a:r>
            <a:r>
              <a:rPr lang="en-US" sz="2400" dirty="0">
                <a:sym typeface="Wingdings" panose="05000000000000000000" pitchFamily="2" charset="2"/>
              </a:rPr>
              <a:t> Slow </a:t>
            </a:r>
            <a:r>
              <a:rPr lang="en-US" sz="2400" dirty="0" err="1">
                <a:sym typeface="Wingdings" panose="05000000000000000000" pitchFamily="2" charset="2"/>
              </a:rPr>
              <a:t>với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dãy</a:t>
            </a:r>
            <a:r>
              <a:rPr lang="en-US" sz="2400" dirty="0">
                <a:sym typeface="Wingdings" panose="05000000000000000000" pitchFamily="2" charset="2"/>
              </a:rPr>
              <a:t> (</a:t>
            </a:r>
            <a:r>
              <a:rPr lang="en-US" sz="2400" b="1" dirty="0">
                <a:sym typeface="Wingdings" panose="05000000000000000000" pitchFamily="2" charset="2"/>
              </a:rPr>
              <a:t>1, 2, 3…, n</a:t>
            </a:r>
            <a:r>
              <a:rPr lang="en-US" sz="2400" dirty="0">
                <a:sym typeface="Wingdings" panose="05000000000000000000" pitchFamily="2" charset="2"/>
              </a:rPr>
              <a:t>) hay (</a:t>
            </a:r>
            <a:r>
              <a:rPr lang="en-US" sz="2400" b="1" dirty="0">
                <a:sym typeface="Wingdings" panose="05000000000000000000" pitchFamily="2" charset="2"/>
              </a:rPr>
              <a:t>n, n-1, …2, 1</a:t>
            </a:r>
            <a:r>
              <a:rPr lang="en-US" sz="2400" dirty="0">
                <a:sym typeface="Wingdings" panose="05000000000000000000" pitchFamily="2" charset="2"/>
              </a:rPr>
              <a:t>).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24617" y="2242127"/>
            <a:ext cx="10371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/>
              <a:t>Nếu</a:t>
            </a:r>
            <a:r>
              <a:rPr lang="en-US" sz="2400" dirty="0"/>
              <a:t> </a:t>
            </a:r>
            <a:r>
              <a:rPr lang="en-US" sz="2400" dirty="0" err="1"/>
              <a:t>chọn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0000"/>
                </a:solidFill>
              </a:rPr>
              <a:t>chốt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là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khóa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giữa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đoạn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(pivot = K[(L+R)/2]) </a:t>
            </a:r>
            <a:r>
              <a:rPr lang="en-US" sz="2400" dirty="0" err="1"/>
              <a:t>thì</a:t>
            </a:r>
            <a:r>
              <a:rPr lang="en-US" sz="2400" dirty="0"/>
              <a:t> Quick </a:t>
            </a:r>
            <a:r>
              <a:rPr lang="en-US" sz="2400" dirty="0">
                <a:sym typeface="Wingdings" panose="05000000000000000000" pitchFamily="2" charset="2"/>
              </a:rPr>
              <a:t> Slow </a:t>
            </a:r>
            <a:r>
              <a:rPr lang="en-US" sz="2400" dirty="0" err="1">
                <a:sym typeface="Wingdings" panose="05000000000000000000" pitchFamily="2" charset="2"/>
              </a:rPr>
              <a:t>với</a:t>
            </a:r>
            <a:r>
              <a:rPr lang="en-US" sz="2400" dirty="0">
                <a:sym typeface="Wingdings" panose="05000000000000000000" pitchFamily="2" charset="2"/>
              </a:rPr>
              <a:t> </a:t>
            </a:r>
            <a:r>
              <a:rPr lang="en-US" sz="2400" dirty="0" err="1">
                <a:sym typeface="Wingdings" panose="05000000000000000000" pitchFamily="2" charset="2"/>
              </a:rPr>
              <a:t>dãy</a:t>
            </a:r>
            <a:r>
              <a:rPr lang="en-US" sz="2400" dirty="0">
                <a:sym typeface="Wingdings" panose="05000000000000000000" pitchFamily="2" charset="2"/>
              </a:rPr>
              <a:t> (</a:t>
            </a:r>
            <a:r>
              <a:rPr lang="en-US" sz="2400" b="1" dirty="0">
                <a:sym typeface="Wingdings" panose="05000000000000000000" pitchFamily="2" charset="2"/>
              </a:rPr>
              <a:t>1, 2, …, n-1, n, n-1,…2, 1</a:t>
            </a:r>
            <a:r>
              <a:rPr lang="en-US" sz="2400" dirty="0">
                <a:sym typeface="Wingdings" panose="05000000000000000000" pitchFamily="2" charset="2"/>
              </a:rPr>
              <a:t>).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24617" y="3129751"/>
            <a:ext cx="103714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err="1"/>
              <a:t>Nếu</a:t>
            </a:r>
            <a:r>
              <a:rPr lang="en-US" sz="2400" dirty="0"/>
              <a:t> </a:t>
            </a:r>
            <a:r>
              <a:rPr lang="en-US" sz="2400" dirty="0" err="1"/>
              <a:t>chọn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FF0000"/>
                </a:solidFill>
              </a:rPr>
              <a:t>chốt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là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khóa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ngẫu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nhiên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(pivot = K[Rand( )]) </a:t>
            </a:r>
            <a:r>
              <a:rPr lang="en-US" sz="2400" dirty="0" err="1"/>
              <a:t>thì</a:t>
            </a:r>
            <a:r>
              <a:rPr lang="en-US" sz="2400" dirty="0"/>
              <a:t> </a:t>
            </a:r>
            <a:r>
              <a:rPr lang="en-US" sz="2400" dirty="0" err="1"/>
              <a:t>rất</a:t>
            </a:r>
            <a:r>
              <a:rPr lang="en-US" sz="2400" dirty="0"/>
              <a:t> </a:t>
            </a:r>
            <a:r>
              <a:rPr lang="en-US" sz="2400" dirty="0" err="1"/>
              <a:t>khó</a:t>
            </a:r>
            <a:r>
              <a:rPr lang="en-US" sz="2400" dirty="0"/>
              <a:t> </a:t>
            </a:r>
            <a:r>
              <a:rPr lang="en-US" sz="2400" dirty="0" err="1"/>
              <a:t>để</a:t>
            </a:r>
            <a:r>
              <a:rPr lang="en-US" sz="2400" dirty="0"/>
              <a:t> </a:t>
            </a:r>
            <a:r>
              <a:rPr lang="en-US" sz="2400" dirty="0" err="1"/>
              <a:t>tìm</a:t>
            </a:r>
            <a:r>
              <a:rPr lang="en-US" sz="2400" dirty="0"/>
              <a:t> </a:t>
            </a:r>
            <a:r>
              <a:rPr lang="en-US" sz="2400" dirty="0" err="1"/>
              <a:t>ra</a:t>
            </a:r>
            <a:r>
              <a:rPr lang="en-US" sz="2400" dirty="0"/>
              <a:t> </a:t>
            </a:r>
            <a:r>
              <a:rPr lang="en-US" sz="2400" dirty="0" err="1"/>
              <a:t>bộ</a:t>
            </a:r>
            <a:r>
              <a:rPr lang="en-US" sz="2400" dirty="0"/>
              <a:t> </a:t>
            </a:r>
            <a:r>
              <a:rPr lang="en-US" sz="2400" dirty="0" err="1"/>
              <a:t>dữ</a:t>
            </a:r>
            <a:r>
              <a:rPr lang="en-US" sz="2400" dirty="0"/>
              <a:t> </a:t>
            </a:r>
            <a:r>
              <a:rPr lang="en-US" sz="2400" dirty="0" err="1"/>
              <a:t>liệu</a:t>
            </a:r>
            <a:r>
              <a:rPr lang="en-US" sz="2400" dirty="0"/>
              <a:t> </a:t>
            </a:r>
            <a:r>
              <a:rPr lang="en-US" sz="2400" dirty="0" err="1"/>
              <a:t>khiến</a:t>
            </a:r>
            <a:r>
              <a:rPr lang="en-US" sz="2400" dirty="0"/>
              <a:t> Quick sort </a:t>
            </a:r>
            <a:r>
              <a:rPr lang="en-US" sz="2400" dirty="0" err="1"/>
              <a:t>hoạt</a:t>
            </a:r>
            <a:r>
              <a:rPr lang="en-US" sz="2400" dirty="0"/>
              <a:t> </a:t>
            </a:r>
            <a:r>
              <a:rPr lang="en-US" sz="2400" dirty="0" err="1"/>
              <a:t>động</a:t>
            </a:r>
            <a:r>
              <a:rPr lang="en-US" sz="2400" dirty="0"/>
              <a:t> </a:t>
            </a:r>
            <a:r>
              <a:rPr lang="en-US" sz="2400" dirty="0" err="1"/>
              <a:t>chậm</a:t>
            </a:r>
            <a:r>
              <a:rPr lang="en-US" sz="2400" dirty="0"/>
              <a:t> </a:t>
            </a:r>
            <a:r>
              <a:rPr lang="en-US" sz="2400" dirty="0" err="1"/>
              <a:t>nên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coi</a:t>
            </a:r>
            <a:r>
              <a:rPr lang="en-US" sz="2400" dirty="0"/>
              <a:t> </a:t>
            </a:r>
            <a:r>
              <a:rPr lang="en-US" sz="2400" dirty="0" err="1"/>
              <a:t>là</a:t>
            </a:r>
            <a:r>
              <a:rPr lang="en-US" sz="2400" dirty="0"/>
              <a:t> </a:t>
            </a:r>
            <a:r>
              <a:rPr lang="en-US" sz="2400" b="1" dirty="0"/>
              <a:t>an </a:t>
            </a:r>
            <a:r>
              <a:rPr lang="en-US" sz="2400" b="1" dirty="0" err="1"/>
              <a:t>toàn</a:t>
            </a:r>
            <a:r>
              <a:rPr lang="en-US" sz="2400" dirty="0"/>
              <a:t>, </a:t>
            </a:r>
            <a:r>
              <a:rPr lang="en-US" sz="2400" dirty="0" err="1"/>
              <a:t>tuy</a:t>
            </a:r>
            <a:r>
              <a:rPr lang="en-US" sz="2400" dirty="0"/>
              <a:t> </a:t>
            </a:r>
            <a:r>
              <a:rPr lang="en-US" sz="2400" dirty="0" err="1"/>
              <a:t>nhiên</a:t>
            </a:r>
            <a:r>
              <a:rPr lang="en-US" sz="2400" dirty="0"/>
              <a:t> </a:t>
            </a:r>
            <a:r>
              <a:rPr lang="en-US" sz="2400" dirty="0" err="1"/>
              <a:t>xác</a:t>
            </a:r>
            <a:r>
              <a:rPr lang="en-US" sz="2400" dirty="0"/>
              <a:t> </a:t>
            </a:r>
            <a:r>
              <a:rPr lang="en-US" sz="2400" dirty="0" err="1"/>
              <a:t>suất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Random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việc</a:t>
            </a:r>
            <a:r>
              <a:rPr lang="en-US" sz="2400" dirty="0"/>
              <a:t> </a:t>
            </a:r>
            <a:r>
              <a:rPr lang="en-US" sz="2400" dirty="0" err="1"/>
              <a:t>chọn</a:t>
            </a:r>
            <a:r>
              <a:rPr lang="en-US" sz="2400" dirty="0"/>
              <a:t> </a:t>
            </a:r>
            <a:r>
              <a:rPr lang="en-US" sz="2400" dirty="0" err="1"/>
              <a:t>khóa</a:t>
            </a:r>
            <a:r>
              <a:rPr lang="en-US" sz="2400" dirty="0"/>
              <a:t> </a:t>
            </a:r>
            <a:r>
              <a:rPr lang="en-US" sz="2400" dirty="0" err="1"/>
              <a:t>bị</a:t>
            </a:r>
            <a:r>
              <a:rPr lang="en-US" sz="2400" dirty="0"/>
              <a:t> Slow </a:t>
            </a:r>
            <a:r>
              <a:rPr lang="en-US" sz="2400" dirty="0" err="1"/>
              <a:t>không</a:t>
            </a:r>
            <a:r>
              <a:rPr lang="en-US" sz="2400" dirty="0"/>
              <a:t> </a:t>
            </a:r>
            <a:r>
              <a:rPr lang="en-US" sz="2400" dirty="0" err="1"/>
              <a:t>phải</a:t>
            </a:r>
            <a:r>
              <a:rPr lang="en-US" sz="2400" dirty="0"/>
              <a:t> </a:t>
            </a:r>
            <a:r>
              <a:rPr lang="en-US" sz="2400" dirty="0" err="1"/>
              <a:t>là</a:t>
            </a:r>
            <a:r>
              <a:rPr lang="en-US" sz="2400" dirty="0"/>
              <a:t> </a:t>
            </a:r>
            <a:r>
              <a:rPr lang="en-US" sz="2400" dirty="0" err="1"/>
              <a:t>không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1192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48175" y="124187"/>
            <a:ext cx="10394707" cy="60733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tả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-1" y="5750639"/>
            <a:ext cx="5964703" cy="551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solidFill>
                  <a:schemeClr val="tx2">
                    <a:lumMod val="40000"/>
                    <a:lumOff val="60000"/>
                  </a:schemeClr>
                </a:solidFill>
              </a:rPr>
              <a:t>T.t sắp xếp quick sort (tiếp theo)</a:t>
            </a: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398494" y="582387"/>
            <a:ext cx="1015121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void sort(long l, long r){</a:t>
            </a:r>
          </a:p>
          <a:p>
            <a:r>
              <a:rPr lang="en-US" sz="2000" dirty="0"/>
              <a:t>	long </a:t>
            </a:r>
            <a:r>
              <a:rPr lang="en-US" sz="2000" dirty="0" err="1"/>
              <a:t>i</a:t>
            </a:r>
            <a:r>
              <a:rPr lang="en-US" sz="2000" dirty="0"/>
              <a:t> = l; 	long j = r;</a:t>
            </a:r>
          </a:p>
          <a:p>
            <a:r>
              <a:rPr lang="en-US" sz="2000" dirty="0"/>
              <a:t>	long pivot = a[ ( l + r ) / 2 ];		</a:t>
            </a:r>
            <a:r>
              <a:rPr lang="en-US" sz="2000" dirty="0">
                <a:solidFill>
                  <a:srgbClr val="0070C0"/>
                </a:solidFill>
              </a:rPr>
              <a:t>//</a:t>
            </a:r>
            <a:r>
              <a:rPr lang="en-US" sz="2000" dirty="0" err="1">
                <a:solidFill>
                  <a:srgbClr val="0070C0"/>
                </a:solidFill>
              </a:rPr>
              <a:t>Chot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 err="1">
                <a:solidFill>
                  <a:srgbClr val="0070C0"/>
                </a:solidFill>
              </a:rPr>
              <a:t>trung</a:t>
            </a:r>
            <a:r>
              <a:rPr lang="en-US" sz="2000" dirty="0">
                <a:solidFill>
                  <a:srgbClr val="0070C0"/>
                </a:solidFill>
              </a:rPr>
              <a:t> vi</a:t>
            </a:r>
          </a:p>
          <a:p>
            <a:r>
              <a:rPr lang="en-US" sz="2000" dirty="0"/>
              <a:t>	//long pivot = a[ l ]; 			</a:t>
            </a:r>
            <a:r>
              <a:rPr lang="en-US" sz="2000" dirty="0">
                <a:solidFill>
                  <a:srgbClr val="0070C0"/>
                </a:solidFill>
              </a:rPr>
              <a:t>//</a:t>
            </a:r>
            <a:r>
              <a:rPr lang="en-US" sz="2000" dirty="0" err="1">
                <a:solidFill>
                  <a:srgbClr val="0070C0"/>
                </a:solidFill>
              </a:rPr>
              <a:t>Chot</a:t>
            </a:r>
            <a:r>
              <a:rPr lang="en-US" sz="2000" dirty="0">
                <a:solidFill>
                  <a:srgbClr val="0070C0"/>
                </a:solidFill>
              </a:rPr>
              <a:t> la </a:t>
            </a:r>
            <a:r>
              <a:rPr lang="en-US" sz="2000" dirty="0" err="1">
                <a:solidFill>
                  <a:srgbClr val="0070C0"/>
                </a:solidFill>
              </a:rPr>
              <a:t>gia</a:t>
            </a:r>
            <a:r>
              <a:rPr lang="en-US" sz="2000" dirty="0">
                <a:solidFill>
                  <a:srgbClr val="0070C0"/>
                </a:solidFill>
              </a:rPr>
              <a:t> tri </a:t>
            </a:r>
            <a:r>
              <a:rPr lang="en-US" sz="2000" dirty="0" err="1">
                <a:solidFill>
                  <a:srgbClr val="0070C0"/>
                </a:solidFill>
              </a:rPr>
              <a:t>dau</a:t>
            </a:r>
            <a:r>
              <a:rPr lang="en-US" sz="2000" dirty="0">
                <a:solidFill>
                  <a:srgbClr val="0070C0"/>
                </a:solidFill>
              </a:rPr>
              <a:t> </a:t>
            </a:r>
            <a:r>
              <a:rPr lang="en-US" sz="2000" dirty="0" err="1">
                <a:solidFill>
                  <a:srgbClr val="0070C0"/>
                </a:solidFill>
              </a:rPr>
              <a:t>tien</a:t>
            </a:r>
            <a:endParaRPr lang="en-US" sz="2000" dirty="0">
              <a:solidFill>
                <a:srgbClr val="0070C0"/>
              </a:solidFill>
            </a:endParaRPr>
          </a:p>
          <a:p>
            <a:r>
              <a:rPr lang="en-US" sz="2000" dirty="0"/>
              <a:t>	do{</a:t>
            </a:r>
          </a:p>
          <a:p>
            <a:r>
              <a:rPr lang="en-US" sz="2000" dirty="0"/>
              <a:t>		while (a[</a:t>
            </a:r>
            <a:r>
              <a:rPr lang="en-US" sz="2000" dirty="0" err="1"/>
              <a:t>i</a:t>
            </a:r>
            <a:r>
              <a:rPr lang="en-US" sz="2000" dirty="0"/>
              <a:t>] &lt; pivot)	</a:t>
            </a:r>
            <a:r>
              <a:rPr lang="en-US" sz="2000" dirty="0" err="1"/>
              <a:t>i</a:t>
            </a:r>
            <a:r>
              <a:rPr lang="en-US" sz="2000" dirty="0"/>
              <a:t>++;			while (a[j] &gt; pivot)	j--;</a:t>
            </a:r>
          </a:p>
          <a:p>
            <a:r>
              <a:rPr lang="en-US" sz="2000" dirty="0"/>
              <a:t>		if (</a:t>
            </a:r>
            <a:r>
              <a:rPr lang="en-US" sz="2000" dirty="0" err="1"/>
              <a:t>i</a:t>
            </a:r>
            <a:r>
              <a:rPr lang="en-US" sz="2000" dirty="0"/>
              <a:t> &lt;= j){</a:t>
            </a:r>
          </a:p>
          <a:p>
            <a:r>
              <a:rPr lang="en-US" sz="2000" dirty="0"/>
              <a:t>			if (</a:t>
            </a:r>
            <a:r>
              <a:rPr lang="en-US" sz="2000" dirty="0" err="1"/>
              <a:t>i</a:t>
            </a:r>
            <a:r>
              <a:rPr lang="en-US" sz="2000" dirty="0"/>
              <a:t> &lt; j){</a:t>
            </a:r>
          </a:p>
          <a:p>
            <a:r>
              <a:rPr lang="en-US" sz="2000" dirty="0"/>
              <a:t>				long t = a[</a:t>
            </a:r>
            <a:r>
              <a:rPr lang="en-US" sz="2000" dirty="0" err="1"/>
              <a:t>i</a:t>
            </a:r>
            <a:r>
              <a:rPr lang="en-US" sz="2000" dirty="0"/>
              <a:t>]; 	a[</a:t>
            </a:r>
            <a:r>
              <a:rPr lang="en-US" sz="2000" dirty="0" err="1"/>
              <a:t>i</a:t>
            </a:r>
            <a:r>
              <a:rPr lang="en-US" sz="2000" dirty="0"/>
              <a:t>] = a[j]; 	a[j] = t;</a:t>
            </a:r>
          </a:p>
          <a:p>
            <a:r>
              <a:rPr lang="en-US" sz="2000" dirty="0"/>
              <a:t>			}</a:t>
            </a:r>
          </a:p>
          <a:p>
            <a:r>
              <a:rPr lang="en-US" sz="2000" dirty="0"/>
              <a:t>			</a:t>
            </a:r>
            <a:r>
              <a:rPr lang="en-US" sz="2000" dirty="0" err="1"/>
              <a:t>i</a:t>
            </a:r>
            <a:r>
              <a:rPr lang="en-US" sz="2000" dirty="0"/>
              <a:t>++;		j--;</a:t>
            </a:r>
          </a:p>
          <a:p>
            <a:r>
              <a:rPr lang="en-US" sz="2000" dirty="0"/>
              <a:t>		}</a:t>
            </a:r>
          </a:p>
          <a:p>
            <a:r>
              <a:rPr lang="en-US" sz="2000" dirty="0"/>
              <a:t>	} while (</a:t>
            </a:r>
            <a:r>
              <a:rPr lang="en-US" sz="2000" dirty="0" err="1"/>
              <a:t>i</a:t>
            </a:r>
            <a:r>
              <a:rPr lang="en-US" sz="2000" dirty="0"/>
              <a:t> &lt;= j);</a:t>
            </a:r>
          </a:p>
          <a:p>
            <a:r>
              <a:rPr lang="en-US" sz="2000" dirty="0"/>
              <a:t>	if (l &lt; j)		</a:t>
            </a:r>
            <a:r>
              <a:rPr lang="en-US" sz="2000" dirty="0">
                <a:solidFill>
                  <a:srgbClr val="FF0000"/>
                </a:solidFill>
              </a:rPr>
              <a:t>sort(l, j);</a:t>
            </a:r>
          </a:p>
          <a:p>
            <a:r>
              <a:rPr lang="en-US" sz="2000" dirty="0"/>
              <a:t>	if (</a:t>
            </a:r>
            <a:r>
              <a:rPr lang="en-US" sz="2000" dirty="0" err="1"/>
              <a:t>i</a:t>
            </a:r>
            <a:r>
              <a:rPr lang="en-US" sz="2000" dirty="0"/>
              <a:t> &lt; r)		</a:t>
            </a:r>
            <a:r>
              <a:rPr lang="en-US" sz="2000" dirty="0">
                <a:solidFill>
                  <a:srgbClr val="FF0000"/>
                </a:solidFill>
              </a:rPr>
              <a:t>sort(</a:t>
            </a:r>
            <a:r>
              <a:rPr lang="en-US" sz="2000" dirty="0" err="1">
                <a:solidFill>
                  <a:srgbClr val="FF0000"/>
                </a:solidFill>
              </a:rPr>
              <a:t>i</a:t>
            </a:r>
            <a:r>
              <a:rPr lang="en-US" sz="2000" dirty="0">
                <a:solidFill>
                  <a:srgbClr val="FF0000"/>
                </a:solidFill>
              </a:rPr>
              <a:t>, r);</a:t>
            </a:r>
          </a:p>
          <a:p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061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18514" y="166391"/>
            <a:ext cx="10394707" cy="649536"/>
          </a:xfrm>
        </p:spPr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phức</a:t>
            </a:r>
            <a:r>
              <a:rPr lang="en-US" dirty="0"/>
              <a:t> </a:t>
            </a:r>
            <a:r>
              <a:rPr lang="en-US" dirty="0" err="1"/>
              <a:t>tạp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1" y="5750639"/>
            <a:ext cx="5964703" cy="551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solidFill>
                  <a:schemeClr val="tx2">
                    <a:lumMod val="40000"/>
                    <a:lumOff val="60000"/>
                  </a:schemeClr>
                </a:solidFill>
              </a:rPr>
              <a:t>T.t sắp xếp quick sort (tiếp theo)</a:t>
            </a: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900953" y="1129553"/>
                <a:ext cx="9912268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rgbClr val="0070C0"/>
                    </a:solidFill>
                  </a:rPr>
                  <a:t>T.H </a:t>
                </a:r>
                <a:r>
                  <a:rPr lang="en-US" sz="2400" dirty="0" err="1">
                    <a:solidFill>
                      <a:srgbClr val="0070C0"/>
                    </a:solidFill>
                  </a:rPr>
                  <a:t>tốt</a:t>
                </a:r>
                <a:r>
                  <a:rPr lang="en-US" sz="2400" dirty="0">
                    <a:solidFill>
                      <a:srgbClr val="0070C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0070C0"/>
                    </a:solidFill>
                  </a:rPr>
                  <a:t>nhất</a:t>
                </a:r>
                <a:r>
                  <a:rPr lang="en-US" sz="2400" dirty="0"/>
                  <a:t>: </a:t>
                </a:r>
                <a:r>
                  <a:rPr lang="en-US" sz="2400" dirty="0" err="1"/>
                  <a:t>Quá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trình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phân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hoạch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thành</a:t>
                </a:r>
                <a:r>
                  <a:rPr lang="en-US" sz="2400" dirty="0"/>
                  <a:t> 2 </a:t>
                </a:r>
                <a:r>
                  <a:rPr lang="en-US" sz="2400" dirty="0" err="1"/>
                  <a:t>nửa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khiến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phép</a:t>
                </a:r>
                <a:r>
                  <a:rPr lang="en-US" sz="2400" dirty="0"/>
                  <a:t> so </a:t>
                </a:r>
                <a:r>
                  <a:rPr lang="en-US" sz="2400" dirty="0" err="1"/>
                  <a:t>sánh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quicksort </a:t>
                </a:r>
                <a:r>
                  <a:rPr lang="en-US" sz="2400" dirty="0" err="1"/>
                  <a:t>thỏa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mãn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công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thức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truy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hồi</a:t>
                </a:r>
                <a:r>
                  <a:rPr lang="en-US" sz="2400" dirty="0"/>
                  <a:t> “chia </a:t>
                </a:r>
                <a:r>
                  <a:rPr lang="en-US" sz="2400" dirty="0" err="1"/>
                  <a:t>để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trị</a:t>
                </a:r>
                <a:r>
                  <a:rPr lang="en-US" sz="2400" dirty="0"/>
                  <a:t>” :</a:t>
                </a:r>
              </a:p>
              <a:p>
                <a:r>
                  <a:rPr lang="en-US" sz="2400" dirty="0"/>
                  <a:t>	</a:t>
                </a:r>
                <a:r>
                  <a:rPr lang="en-US" sz="2800" dirty="0">
                    <a:solidFill>
                      <a:srgbClr val="FF0000"/>
                    </a:solidFill>
                  </a:rPr>
                  <a:t>Tn = 2 T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num>
                      <m:den>
                        <m:r>
                          <a:rPr lang="en-US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800" dirty="0">
                    <a:solidFill>
                      <a:srgbClr val="FF0000"/>
                    </a:solidFill>
                  </a:rPr>
                  <a:t>  +  </a:t>
                </a:r>
                <a14:m>
                  <m:oMath xmlns:m="http://schemas.openxmlformats.org/officeDocument/2006/math">
                    <m:r>
                      <a:rPr lang="en-US" sz="280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  <m:r>
                      <m:rPr>
                        <m:sty m:val="p"/>
                      </m:rPr>
                      <a:rPr lang="en-US" sz="28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sz="28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8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logn</m:t>
                    </m:r>
                  </m:oMath>
                </a14:m>
                <a:endParaRPr lang="en-US" sz="2800" dirty="0">
                  <a:solidFill>
                    <a:srgbClr val="FF0000"/>
                  </a:solidFill>
                </a:endParaRPr>
              </a:p>
              <a:p>
                <a:r>
                  <a:rPr lang="en-US" sz="2400" dirty="0">
                    <a:solidFill>
                      <a:srgbClr val="0070C0"/>
                    </a:solidFill>
                  </a:rPr>
                  <a:t>T.H </a:t>
                </a:r>
                <a:r>
                  <a:rPr lang="en-US" sz="2400" dirty="0" err="1">
                    <a:solidFill>
                      <a:srgbClr val="0070C0"/>
                    </a:solidFill>
                  </a:rPr>
                  <a:t>xấu</a:t>
                </a:r>
                <a:r>
                  <a:rPr lang="en-US" sz="2400" dirty="0">
                    <a:solidFill>
                      <a:srgbClr val="0070C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0070C0"/>
                    </a:solidFill>
                  </a:rPr>
                  <a:t>nhất</a:t>
                </a:r>
                <a:r>
                  <a:rPr lang="en-US" sz="2400" dirty="0"/>
                  <a:t>: </a:t>
                </a:r>
                <a:r>
                  <a:rPr lang="en-US" sz="2400" dirty="0" err="1"/>
                  <a:t>khi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chọn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phần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tử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khóa</a:t>
                </a:r>
                <a:r>
                  <a:rPr lang="en-US" sz="2400" dirty="0"/>
                  <a:t> x </a:t>
                </a:r>
                <a:r>
                  <a:rPr lang="en-US" sz="2400" dirty="0" err="1"/>
                  <a:t>là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lớn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nhất</a:t>
                </a:r>
                <a:r>
                  <a:rPr lang="en-US" sz="2400" dirty="0"/>
                  <a:t> hay </a:t>
                </a:r>
                <a:r>
                  <a:rPr lang="en-US" sz="2400" dirty="0" err="1"/>
                  <a:t>nhỏ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nhất</a:t>
                </a:r>
                <a:r>
                  <a:rPr lang="en-US" sz="2400" dirty="0"/>
                  <a:t>, </a:t>
                </a:r>
                <a:r>
                  <a:rPr lang="en-US" sz="2400" dirty="0" err="1"/>
                  <a:t>khi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</a:t>
                </a:r>
                <a:r>
                  <a:rPr lang="en-US" sz="2400" dirty="0" err="1"/>
                  <a:t>dãy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sẽ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phân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hoạch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thành</a:t>
                </a:r>
                <a:r>
                  <a:rPr lang="en-US" sz="2400" dirty="0"/>
                  <a:t> 2 </a:t>
                </a:r>
                <a:r>
                  <a:rPr lang="en-US" sz="2400" dirty="0" err="1"/>
                  <a:t>nửa</a:t>
                </a:r>
                <a:r>
                  <a:rPr lang="en-US" sz="2400" dirty="0"/>
                  <a:t> 1 </a:t>
                </a:r>
                <a:r>
                  <a:rPr lang="en-US" sz="2400" dirty="0" err="1"/>
                  <a:t>nửa</a:t>
                </a:r>
                <a:r>
                  <a:rPr lang="en-US" sz="2400" dirty="0"/>
                  <a:t> 1 </a:t>
                </a:r>
                <a:r>
                  <a:rPr lang="en-US" sz="2400" dirty="0" err="1"/>
                  <a:t>phần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tử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nửa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kia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là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tất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cả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phần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tử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còn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lại</a:t>
                </a:r>
                <a:r>
                  <a:rPr lang="en-US" sz="2400" dirty="0"/>
                  <a:t> (</a:t>
                </a:r>
                <a:r>
                  <a:rPr lang="en-US" sz="2400" dirty="0" err="1"/>
                  <a:t>lệch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trái</a:t>
                </a:r>
                <a:r>
                  <a:rPr lang="en-US" sz="2400" dirty="0"/>
                  <a:t> hay </a:t>
                </a:r>
                <a:r>
                  <a:rPr lang="en-US" sz="2400" dirty="0" err="1"/>
                  <a:t>lệch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phải</a:t>
                </a:r>
                <a:r>
                  <a:rPr lang="en-US" sz="2400" dirty="0"/>
                  <a:t>) </a:t>
                </a:r>
                <a:r>
                  <a:rPr lang="en-US" sz="2400" dirty="0" err="1"/>
                  <a:t>kết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quả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thực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hiện</a:t>
                </a:r>
                <a:r>
                  <a:rPr lang="en-US" sz="2400" dirty="0"/>
                  <a:t> n </a:t>
                </a:r>
                <a:r>
                  <a:rPr lang="en-US" sz="2400" dirty="0" err="1"/>
                  <a:t>phép</a:t>
                </a:r>
                <a:r>
                  <a:rPr lang="en-US" sz="2400" dirty="0"/>
                  <a:t> chia </a:t>
                </a:r>
                <a:r>
                  <a:rPr lang="en-US" sz="2400" dirty="0" err="1"/>
                  <a:t>và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có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độ</a:t>
                </a:r>
                <a:r>
                  <a:rPr lang="en-US" sz="2400" dirty="0"/>
                  <a:t> </a:t>
                </a:r>
                <a:r>
                  <a:rPr lang="en-US" sz="2400" dirty="0" err="1"/>
                  <a:t>phức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tạp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là</a:t>
                </a:r>
                <a:r>
                  <a:rPr lang="en-US" sz="2400" dirty="0"/>
                  <a:t> </a:t>
                </a:r>
              </a:p>
              <a:p>
                <a:r>
                  <a:rPr lang="en-US" sz="2400" dirty="0">
                    <a:solidFill>
                      <a:srgbClr val="FF0000"/>
                    </a:solidFill>
                  </a:rPr>
                  <a:t>	T(n) =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24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2000" dirty="0">
                    <a:solidFill>
                      <a:srgbClr val="FF0000"/>
                    </a:solidFill>
                  </a:rPr>
                  <a:t>)</a:t>
                </a:r>
                <a:endParaRPr lang="en-US" sz="2400" dirty="0">
                  <a:solidFill>
                    <a:srgbClr val="FF0000"/>
                  </a:solidFill>
                </a:endParaRPr>
              </a:p>
              <a:p>
                <a:r>
                  <a:rPr lang="en-US" sz="2400" dirty="0">
                    <a:solidFill>
                      <a:srgbClr val="0070C0"/>
                    </a:solidFill>
                  </a:rPr>
                  <a:t>T.H </a:t>
                </a:r>
                <a:r>
                  <a:rPr lang="en-US" sz="2400" dirty="0" err="1">
                    <a:solidFill>
                      <a:srgbClr val="0070C0"/>
                    </a:solidFill>
                  </a:rPr>
                  <a:t>trung</a:t>
                </a:r>
                <a:r>
                  <a:rPr lang="en-US" sz="2400" dirty="0">
                    <a:solidFill>
                      <a:srgbClr val="0070C0"/>
                    </a:solidFill>
                  </a:rPr>
                  <a:t> </a:t>
                </a:r>
                <a:r>
                  <a:rPr lang="en-US" sz="2400" dirty="0" err="1">
                    <a:solidFill>
                      <a:srgbClr val="0070C0"/>
                    </a:solidFill>
                  </a:rPr>
                  <a:t>bình</a:t>
                </a:r>
                <a:r>
                  <a:rPr lang="en-US" sz="2400" dirty="0"/>
                  <a:t>: </a:t>
                </a:r>
                <a:r>
                  <a:rPr lang="en-US" sz="2400" dirty="0" err="1"/>
                  <a:t>Công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thức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truy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hồi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để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tính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số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hoán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vị</a:t>
                </a:r>
                <a:r>
                  <a:rPr lang="en-US" sz="2400" dirty="0"/>
                  <a:t> so </a:t>
                </a:r>
                <a:r>
                  <a:rPr lang="en-US" sz="2400" dirty="0" err="1"/>
                  <a:t>sánh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hoán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vị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ngẫu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nhiên</a:t>
                </a:r>
                <a:r>
                  <a:rPr lang="en-US" sz="2400" dirty="0"/>
                  <a:t> n </a:t>
                </a:r>
                <a:r>
                  <a:rPr lang="en-US" sz="2400" dirty="0" err="1"/>
                  <a:t>phần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tử</a:t>
                </a:r>
                <a:r>
                  <a:rPr lang="en-US" sz="2400" dirty="0"/>
                  <a:t>:</a:t>
                </a:r>
              </a:p>
              <a:p>
                <a:endParaRPr lang="en-US" sz="2000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953" y="1129553"/>
                <a:ext cx="9912268" cy="3785652"/>
              </a:xfrm>
              <a:prstGeom prst="rect">
                <a:avLst/>
              </a:prstGeom>
              <a:blipFill rotWithShape="0">
                <a:blip r:embed="rId2"/>
                <a:stretch>
                  <a:fillRect l="-984" t="-12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594" y="4561988"/>
            <a:ext cx="5858693" cy="66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89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18514" y="166391"/>
            <a:ext cx="10394707" cy="649536"/>
          </a:xfrm>
        </p:spPr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phức</a:t>
            </a:r>
            <a:r>
              <a:rPr lang="en-US" dirty="0"/>
              <a:t> </a:t>
            </a:r>
            <a:r>
              <a:rPr lang="en-US" dirty="0" err="1"/>
              <a:t>tạp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1" y="5750639"/>
            <a:ext cx="5964703" cy="551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solidFill>
                  <a:schemeClr val="tx2">
                    <a:lumMod val="40000"/>
                    <a:lumOff val="60000"/>
                  </a:schemeClr>
                </a:solidFill>
              </a:rPr>
              <a:t>T.t sắp xếp quick sort (tiếp theo)</a:t>
            </a: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00953" y="789102"/>
            <a:ext cx="9912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T.H </a:t>
            </a:r>
            <a:r>
              <a:rPr lang="en-US" sz="2400" dirty="0" err="1">
                <a:solidFill>
                  <a:srgbClr val="0070C0"/>
                </a:solidFill>
              </a:rPr>
              <a:t>trung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bình</a:t>
            </a:r>
            <a:r>
              <a:rPr lang="en-US" sz="2400" dirty="0"/>
              <a:t>: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451" y="1581088"/>
            <a:ext cx="9029203" cy="1027714"/>
          </a:xfrm>
          <a:prstGeom prst="rect">
            <a:avLst/>
          </a:prstGeom>
        </p:spPr>
      </p:pic>
      <p:sp>
        <p:nvSpPr>
          <p:cNvPr id="11" name="Oval Callout 10"/>
          <p:cNvSpPr/>
          <p:nvPr/>
        </p:nvSpPr>
        <p:spPr>
          <a:xfrm>
            <a:off x="4082864" y="838918"/>
            <a:ext cx="1465729" cy="803404"/>
          </a:xfrm>
          <a:prstGeom prst="wedgeEllipseCallou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Phân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hoạch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k-1</a:t>
            </a:r>
          </a:p>
        </p:txBody>
      </p:sp>
      <p:sp>
        <p:nvSpPr>
          <p:cNvPr id="12" name="Oval Callout 11"/>
          <p:cNvSpPr/>
          <p:nvPr/>
        </p:nvSpPr>
        <p:spPr>
          <a:xfrm>
            <a:off x="5548593" y="834369"/>
            <a:ext cx="1465729" cy="803404"/>
          </a:xfrm>
          <a:prstGeom prst="wedgeEllipseCallou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Phân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hoạch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n-k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954574" y="3092041"/>
            <a:ext cx="443753" cy="1912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573" y="2800596"/>
            <a:ext cx="3054237" cy="917528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815728" y="2820061"/>
            <a:ext cx="27770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Chia </a:t>
            </a:r>
            <a:r>
              <a:rPr lang="en-US" sz="2400" dirty="0" err="1">
                <a:solidFill>
                  <a:srgbClr val="FF0000"/>
                </a:solidFill>
              </a:rPr>
              <a:t>thành</a:t>
            </a:r>
            <a:r>
              <a:rPr lang="en-US" sz="2400" dirty="0">
                <a:solidFill>
                  <a:srgbClr val="FF0000"/>
                </a:solidFill>
              </a:rPr>
              <a:t> 2 </a:t>
            </a:r>
            <a:r>
              <a:rPr lang="en-US" sz="2400" dirty="0" err="1">
                <a:solidFill>
                  <a:srgbClr val="FF0000"/>
                </a:solidFill>
              </a:rPr>
              <a:t>phân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hoạch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tương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đương</a:t>
            </a:r>
            <a:endParaRPr lang="en-US" sz="24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1907743" y="3909918"/>
                <a:ext cx="277706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Nhân 2 </a:t>
                </a:r>
                <a:r>
                  <a:rPr lang="en-US" sz="2400" dirty="0" err="1"/>
                  <a:t>vế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cho</a:t>
                </a:r>
                <a:r>
                  <a:rPr lang="en-US" sz="2400" dirty="0"/>
                  <a:t> n </a:t>
                </a:r>
                <a:r>
                  <a:rPr lang="en-US" sz="2400" dirty="0" err="1"/>
                  <a:t>và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trừ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cho</a:t>
                </a:r>
                <a:r>
                  <a:rPr lang="en-US" sz="2400" dirty="0"/>
                  <a:t> (n-1)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 b="0" i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sz="2400" b="0" i="0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43" y="3909918"/>
                <a:ext cx="2777067" cy="830997"/>
              </a:xfrm>
              <a:prstGeom prst="rect">
                <a:avLst/>
              </a:prstGeom>
              <a:blipFill rotWithShape="0">
                <a:blip r:embed="rId4"/>
                <a:stretch>
                  <a:fillRect l="-3509" t="-5839" b="-153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7" name="Pictur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728" y="2766758"/>
            <a:ext cx="6264648" cy="22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754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18514" y="166391"/>
            <a:ext cx="10394707" cy="649536"/>
          </a:xfrm>
        </p:spPr>
        <p:txBody>
          <a:bodyPr/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phức</a:t>
            </a:r>
            <a:r>
              <a:rPr lang="en-US" dirty="0"/>
              <a:t> </a:t>
            </a:r>
            <a:r>
              <a:rPr lang="en-US" dirty="0" err="1"/>
              <a:t>tạp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1" y="5750639"/>
            <a:ext cx="5964703" cy="551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solidFill>
                  <a:schemeClr val="tx2">
                    <a:lumMod val="40000"/>
                    <a:lumOff val="60000"/>
                  </a:schemeClr>
                </a:solidFill>
              </a:rPr>
              <a:t>T.t sắp xếp quick sort (tiếp theo)</a:t>
            </a: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00953" y="789102"/>
            <a:ext cx="99122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70C0"/>
                </a:solidFill>
              </a:rPr>
              <a:t>T.H </a:t>
            </a:r>
            <a:r>
              <a:rPr lang="en-US" sz="2400" dirty="0" err="1">
                <a:solidFill>
                  <a:srgbClr val="0070C0"/>
                </a:solidFill>
              </a:rPr>
              <a:t>trung</a:t>
            </a:r>
            <a:r>
              <a:rPr lang="en-US" sz="2400" dirty="0">
                <a:solidFill>
                  <a:srgbClr val="0070C0"/>
                </a:solidFill>
              </a:rPr>
              <a:t> </a:t>
            </a:r>
            <a:r>
              <a:rPr lang="en-US" sz="2400" dirty="0" err="1">
                <a:solidFill>
                  <a:srgbClr val="0070C0"/>
                </a:solidFill>
              </a:rPr>
              <a:t>bình</a:t>
            </a:r>
            <a:r>
              <a:rPr lang="en-US" sz="2400" dirty="0"/>
              <a:t>:</a:t>
            </a:r>
            <a:endParaRPr lang="en-US" sz="2000" dirty="0"/>
          </a:p>
        </p:txBody>
      </p:sp>
      <p:sp>
        <p:nvSpPr>
          <p:cNvPr id="16" name="TextBox 15"/>
          <p:cNvSpPr txBox="1"/>
          <p:nvPr/>
        </p:nvSpPr>
        <p:spPr>
          <a:xfrm>
            <a:off x="205283" y="3601299"/>
            <a:ext cx="27770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Chia 2 </a:t>
            </a:r>
            <a:r>
              <a:rPr lang="en-US" sz="2400" dirty="0" err="1"/>
              <a:t>vế</a:t>
            </a:r>
            <a:r>
              <a:rPr lang="en-US" sz="2400" dirty="0"/>
              <a:t> </a:t>
            </a:r>
            <a:r>
              <a:rPr lang="en-US" sz="2400" dirty="0" err="1"/>
              <a:t>cho</a:t>
            </a:r>
            <a:r>
              <a:rPr lang="en-US" sz="2400" dirty="0"/>
              <a:t> n(n+1)</a:t>
            </a:r>
          </a:p>
        </p:txBody>
      </p:sp>
      <p:sp>
        <p:nvSpPr>
          <p:cNvPr id="6" name="Curved Right Arrow 5"/>
          <p:cNvSpPr/>
          <p:nvPr/>
        </p:nvSpPr>
        <p:spPr>
          <a:xfrm rot="21359102">
            <a:off x="110084" y="1110482"/>
            <a:ext cx="804480" cy="1052534"/>
          </a:xfrm>
          <a:prstGeom prst="curved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23" y="1648153"/>
            <a:ext cx="8034512" cy="54173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Rounded Rectangular Callout 8"/>
              <p:cNvSpPr/>
              <p:nvPr/>
            </p:nvSpPr>
            <p:spPr>
              <a:xfrm>
                <a:off x="7745507" y="391716"/>
                <a:ext cx="3124721" cy="1116105"/>
              </a:xfrm>
              <a:prstGeom prst="wedgeRoundRectCallout">
                <a:avLst/>
              </a:prstGeom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en-US" sz="2400" dirty="0"/>
                  <a:t>Sau </a:t>
                </a:r>
                <a:r>
                  <a:rPr lang="en-US" sz="2400" dirty="0" err="1"/>
                  <a:t>khi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nhân</a:t>
                </a:r>
                <a:r>
                  <a:rPr lang="en-US" sz="2400" dirty="0"/>
                  <a:t> 2 </a:t>
                </a:r>
                <a:r>
                  <a:rPr lang="en-US" sz="2400" dirty="0" err="1"/>
                  <a:t>vế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cho</a:t>
                </a:r>
                <a:r>
                  <a:rPr lang="en-US" sz="2400" dirty="0"/>
                  <a:t> n </a:t>
                </a:r>
                <a:r>
                  <a:rPr lang="en-US" sz="2400" dirty="0" err="1"/>
                  <a:t>và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trừ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cho</a:t>
                </a:r>
                <a:r>
                  <a:rPr lang="en-US" sz="2400" dirty="0"/>
                  <a:t> (n-1)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240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sz="240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9" name="Rounded Rectangular Callout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45507" y="391716"/>
                <a:ext cx="3124721" cy="1116105"/>
              </a:xfrm>
              <a:prstGeom prst="wedgeRoundRectCallout">
                <a:avLst/>
              </a:prstGeom>
              <a:blipFill rotWithShape="0">
                <a:blip r:embed="rId3"/>
                <a:stretch>
                  <a:fillRect l="-11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Down Arrow 9"/>
          <p:cNvSpPr/>
          <p:nvPr/>
        </p:nvSpPr>
        <p:spPr>
          <a:xfrm>
            <a:off x="4572000" y="2286000"/>
            <a:ext cx="403412" cy="322729"/>
          </a:xfrm>
          <a:prstGeom prst="downArrow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2307" y="2609708"/>
            <a:ext cx="3302798" cy="55956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350" y="3195496"/>
            <a:ext cx="6687483" cy="2385033"/>
          </a:xfrm>
          <a:prstGeom prst="rect">
            <a:avLst/>
          </a:prstGeom>
        </p:spPr>
      </p:pic>
      <p:sp>
        <p:nvSpPr>
          <p:cNvPr id="21" name="Line Callout 1 (Border and Accent Bar) 20"/>
          <p:cNvSpPr/>
          <p:nvPr/>
        </p:nvSpPr>
        <p:spPr>
          <a:xfrm>
            <a:off x="7745507" y="4054294"/>
            <a:ext cx="2892515" cy="995082"/>
          </a:xfrm>
          <a:prstGeom prst="accentBorderCallout1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b="1" dirty="0" err="1">
                <a:ln w="127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reflection blurRad="6350" stA="55000" endA="50" endPos="85000" dir="5400000" sy="-100000" algn="bl" rotWithShape="0"/>
                </a:effectLst>
              </a:rPr>
              <a:t>Độ</a:t>
            </a:r>
            <a:r>
              <a:rPr lang="en-US" sz="3200" b="1" dirty="0">
                <a:ln w="127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reflection blurRad="6350" stA="55000" endA="50" endPos="85000" dir="5400000" sy="-100000" algn="bl" rotWithShape="0"/>
                </a:effectLst>
              </a:rPr>
              <a:t> </a:t>
            </a:r>
            <a:r>
              <a:rPr lang="en-US" sz="3200" b="1" dirty="0" err="1">
                <a:ln w="127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reflection blurRad="6350" stA="55000" endA="50" endPos="85000" dir="5400000" sy="-100000" algn="bl" rotWithShape="0"/>
                </a:effectLst>
              </a:rPr>
              <a:t>phức</a:t>
            </a:r>
            <a:r>
              <a:rPr lang="en-US" sz="3200" b="1" dirty="0">
                <a:ln w="127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reflection blurRad="6350" stA="55000" endA="50" endPos="85000" dir="5400000" sy="-100000" algn="bl" rotWithShape="0"/>
                </a:effectLst>
              </a:rPr>
              <a:t> </a:t>
            </a:r>
            <a:r>
              <a:rPr lang="en-US" sz="3200" b="1" dirty="0" err="1">
                <a:ln w="127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reflection blurRad="6350" stA="55000" endA="50" endPos="85000" dir="5400000" sy="-100000" algn="bl" rotWithShape="0"/>
                </a:effectLst>
              </a:rPr>
              <a:t>tạp</a:t>
            </a:r>
            <a:r>
              <a:rPr lang="en-US" sz="3200" b="1" dirty="0">
                <a:ln w="127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reflection blurRad="6350" stA="55000" endA="50" endPos="85000" dir="5400000" sy="-100000" algn="bl" rotWithShape="0"/>
                </a:effectLst>
              </a:rPr>
              <a:t> O(</a:t>
            </a:r>
            <a:r>
              <a:rPr lang="en-US" sz="3200" b="1" dirty="0" err="1">
                <a:ln w="127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reflection blurRad="6350" stA="55000" endA="50" endPos="85000" dir="5400000" sy="-100000" algn="bl" rotWithShape="0"/>
                </a:effectLst>
              </a:rPr>
              <a:t>nlogn</a:t>
            </a:r>
            <a:r>
              <a:rPr lang="en-US" sz="3200" b="1" dirty="0">
                <a:ln w="12700" cmpd="sng">
                  <a:solidFill>
                    <a:srgbClr val="FF0000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>
                  <a:reflection blurRad="6350" stA="55000" endA="50" endPos="85000" dir="5400000" sy="-100000" algn="bl" rotWithShape="0"/>
                </a:effectLst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30811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6" grpId="0" animBg="1"/>
      <p:bldP spid="9" grpId="0" animBg="1"/>
      <p:bldP spid="10" grpId="1" animBg="1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32582" y="152323"/>
            <a:ext cx="10394707" cy="59326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1" y="5750639"/>
            <a:ext cx="5964703" cy="551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solidFill>
                  <a:schemeClr val="tx2">
                    <a:lumMod val="40000"/>
                    <a:lumOff val="60000"/>
                  </a:schemeClr>
                </a:solidFill>
              </a:rPr>
              <a:t>T.t sắp xếp quick sort (tiếp theo)</a:t>
            </a: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67348" y="745588"/>
            <a:ext cx="103947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Chạy</a:t>
            </a:r>
            <a:r>
              <a:rPr lang="en-US" sz="2800" dirty="0"/>
              <a:t> </a:t>
            </a:r>
            <a:r>
              <a:rPr lang="en-US" sz="2800" dirty="0" err="1"/>
              <a:t>chương</a:t>
            </a:r>
            <a:r>
              <a:rPr lang="en-US" sz="2800" dirty="0"/>
              <a:t> </a:t>
            </a:r>
            <a:r>
              <a:rPr lang="en-US" sz="2800" dirty="0" err="1"/>
              <a:t>trình</a:t>
            </a:r>
            <a:r>
              <a:rPr lang="en-US" sz="2800" dirty="0"/>
              <a:t> </a:t>
            </a:r>
            <a:r>
              <a:rPr lang="en-US" sz="2800" dirty="0" err="1"/>
              <a:t>đo</a:t>
            </a:r>
            <a:r>
              <a:rPr lang="en-US" sz="2800" dirty="0"/>
              <a:t> </a:t>
            </a:r>
            <a:r>
              <a:rPr lang="en-US" sz="2800" dirty="0" err="1"/>
              <a:t>thời</a:t>
            </a:r>
            <a:r>
              <a:rPr lang="en-US" sz="2800" dirty="0"/>
              <a:t> </a:t>
            </a:r>
            <a:r>
              <a:rPr lang="en-US" sz="2800" dirty="0" err="1"/>
              <a:t>gian</a:t>
            </a:r>
            <a:r>
              <a:rPr lang="en-US" sz="2800" dirty="0"/>
              <a:t> </a:t>
            </a:r>
            <a:r>
              <a:rPr lang="en-US" sz="2800" dirty="0" err="1"/>
              <a:t>kiểm</a:t>
            </a:r>
            <a:r>
              <a:rPr lang="en-US" sz="2800" dirty="0"/>
              <a:t> </a:t>
            </a:r>
            <a:r>
              <a:rPr lang="en-US" sz="2800" dirty="0" err="1"/>
              <a:t>thử</a:t>
            </a:r>
            <a:endParaRPr 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1223889" y="1400408"/>
            <a:ext cx="24288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bộ</a:t>
            </a:r>
            <a:r>
              <a:rPr lang="en-US" sz="2400" dirty="0"/>
              <a:t> test </a:t>
            </a:r>
            <a:r>
              <a:rPr lang="en-US" sz="2400" dirty="0" err="1"/>
              <a:t>nhỏ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1223888" y="2744625"/>
            <a:ext cx="2369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Với</a:t>
            </a:r>
            <a:r>
              <a:rPr lang="en-US" sz="2400" dirty="0"/>
              <a:t> </a:t>
            </a:r>
            <a:r>
              <a:rPr lang="en-US" sz="2400" dirty="0" err="1"/>
              <a:t>bộ</a:t>
            </a:r>
            <a:r>
              <a:rPr lang="en-US" sz="2400" dirty="0"/>
              <a:t> test </a:t>
            </a:r>
            <a:r>
              <a:rPr lang="en-US" sz="2400" dirty="0" err="1"/>
              <a:t>lớn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797293" y="1959795"/>
            <a:ext cx="99285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Nếu</a:t>
            </a:r>
            <a:r>
              <a:rPr lang="en-US" sz="2800" dirty="0"/>
              <a:t> </a:t>
            </a:r>
            <a:r>
              <a:rPr lang="en-US" sz="2800" dirty="0" err="1"/>
              <a:t>số</a:t>
            </a:r>
            <a:r>
              <a:rPr lang="en-US" sz="2800" dirty="0"/>
              <a:t> </a:t>
            </a:r>
            <a:r>
              <a:rPr lang="en-US" sz="2800" dirty="0" err="1"/>
              <a:t>lượng</a:t>
            </a:r>
            <a:r>
              <a:rPr lang="en-US" sz="2800" dirty="0"/>
              <a:t> </a:t>
            </a:r>
            <a:r>
              <a:rPr lang="en-US" sz="2800" dirty="0" err="1"/>
              <a:t>khóa</a:t>
            </a:r>
            <a:r>
              <a:rPr lang="en-US" sz="2800" dirty="0"/>
              <a:t> </a:t>
            </a:r>
            <a:r>
              <a:rPr lang="en-US" sz="2800" dirty="0" err="1"/>
              <a:t>nhỏ</a:t>
            </a:r>
            <a:r>
              <a:rPr lang="en-US" sz="2800" dirty="0"/>
              <a:t> </a:t>
            </a:r>
            <a:r>
              <a:rPr lang="en-US" sz="2800" dirty="0" err="1"/>
              <a:t>hơn</a:t>
            </a:r>
            <a:r>
              <a:rPr lang="en-US" sz="2800" dirty="0"/>
              <a:t> 9 </a:t>
            </a:r>
            <a:r>
              <a:rPr lang="en-US" sz="2800" dirty="0" err="1"/>
              <a:t>phần</a:t>
            </a:r>
            <a:r>
              <a:rPr lang="en-US" sz="2800" dirty="0"/>
              <a:t> </a:t>
            </a:r>
            <a:r>
              <a:rPr lang="en-US" sz="2800" dirty="0" err="1"/>
              <a:t>tử</a:t>
            </a:r>
            <a:r>
              <a:rPr lang="en-US" sz="2800" dirty="0"/>
              <a:t> </a:t>
            </a:r>
            <a:r>
              <a:rPr lang="en-US" sz="2800" dirty="0" err="1"/>
              <a:t>nên</a:t>
            </a:r>
            <a:r>
              <a:rPr lang="en-US" sz="2800" dirty="0"/>
              <a:t> </a:t>
            </a:r>
            <a:r>
              <a:rPr lang="en-US" sz="2800" dirty="0" err="1"/>
              <a:t>dùng</a:t>
            </a:r>
            <a:r>
              <a:rPr lang="en-US" sz="2800" dirty="0"/>
              <a:t> insertion sort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97293" y="3388203"/>
            <a:ext cx="99285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Nếu</a:t>
            </a:r>
            <a:r>
              <a:rPr lang="en-US" sz="2800" dirty="0"/>
              <a:t> </a:t>
            </a:r>
            <a:r>
              <a:rPr lang="en-US" sz="2800" dirty="0" err="1"/>
              <a:t>số</a:t>
            </a:r>
            <a:r>
              <a:rPr lang="en-US" sz="2800" dirty="0"/>
              <a:t> </a:t>
            </a:r>
            <a:r>
              <a:rPr lang="en-US" sz="2800" dirty="0" err="1"/>
              <a:t>lượng</a:t>
            </a:r>
            <a:r>
              <a:rPr lang="en-US" sz="2800" dirty="0"/>
              <a:t> </a:t>
            </a:r>
            <a:r>
              <a:rPr lang="en-US" sz="2800" dirty="0" err="1"/>
              <a:t>khóa</a:t>
            </a:r>
            <a:r>
              <a:rPr lang="en-US" sz="2800" dirty="0"/>
              <a:t> </a:t>
            </a:r>
            <a:r>
              <a:rPr lang="en-US" sz="2800" dirty="0" err="1"/>
              <a:t>lớn</a:t>
            </a:r>
            <a:r>
              <a:rPr lang="en-US" sz="2800" dirty="0"/>
              <a:t> </a:t>
            </a:r>
            <a:r>
              <a:rPr lang="en-US" sz="2800" dirty="0" err="1"/>
              <a:t>trên</a:t>
            </a:r>
            <a:r>
              <a:rPr lang="en-US" sz="2800" dirty="0"/>
              <a:t> 10000 </a:t>
            </a:r>
            <a:r>
              <a:rPr lang="en-US" sz="2800" dirty="0" err="1"/>
              <a:t>phần</a:t>
            </a:r>
            <a:r>
              <a:rPr lang="en-US" sz="2800" dirty="0"/>
              <a:t> </a:t>
            </a:r>
            <a:r>
              <a:rPr lang="en-US" sz="2800" dirty="0" err="1"/>
              <a:t>tử</a:t>
            </a:r>
            <a:r>
              <a:rPr lang="en-US" sz="2800" dirty="0"/>
              <a:t> </a:t>
            </a:r>
            <a:r>
              <a:rPr lang="en-US" sz="2800" dirty="0" err="1"/>
              <a:t>nên</a:t>
            </a:r>
            <a:r>
              <a:rPr lang="en-US" sz="2800" dirty="0"/>
              <a:t> </a:t>
            </a:r>
            <a:r>
              <a:rPr lang="en-US" sz="2800" dirty="0" err="1"/>
              <a:t>dùng</a:t>
            </a:r>
            <a:r>
              <a:rPr lang="en-US" sz="2800" dirty="0"/>
              <a:t> quick sort</a:t>
            </a:r>
          </a:p>
        </p:txBody>
      </p:sp>
    </p:spTree>
    <p:extLst>
      <p:ext uri="{BB962C8B-B14F-4D97-AF65-F5344CB8AC3E}">
        <p14:creationId xmlns:p14="http://schemas.microsoft.com/office/powerpoint/2010/main" val="349771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91904" y="250797"/>
            <a:ext cx="10394707" cy="621400"/>
          </a:xfrm>
        </p:spPr>
        <p:txBody>
          <a:bodyPr/>
          <a:lstStyle/>
          <a:p>
            <a:pPr marL="514350" indent="-514350">
              <a:buFont typeface="+mj-lt"/>
              <a:buAutoNum type="arabicPeriod" startAt="5"/>
            </a:pPr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phức</a:t>
            </a:r>
            <a:r>
              <a:rPr lang="en-US" dirty="0"/>
              <a:t> </a:t>
            </a:r>
            <a:r>
              <a:rPr lang="en-US" dirty="0" err="1"/>
              <a:t>tạp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1" y="5750639"/>
            <a:ext cx="5964703" cy="551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solidFill>
                  <a:schemeClr val="tx2">
                    <a:lumMod val="40000"/>
                    <a:lumOff val="60000"/>
                  </a:schemeClr>
                </a:solidFill>
              </a:rPr>
              <a:t>T.t sắp xếp quick sort (tiếp theo)</a:t>
            </a: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055" y="903168"/>
            <a:ext cx="8472187" cy="44160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554" y="872197"/>
            <a:ext cx="8975188" cy="443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280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91904" y="250797"/>
            <a:ext cx="10394707" cy="621400"/>
          </a:xfrm>
        </p:spPr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phức</a:t>
            </a:r>
            <a:r>
              <a:rPr lang="en-US" dirty="0"/>
              <a:t> </a:t>
            </a:r>
            <a:r>
              <a:rPr lang="en-US" dirty="0" err="1"/>
              <a:t>tạp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-1" y="5750639"/>
            <a:ext cx="5964703" cy="5516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>
                <a:solidFill>
                  <a:schemeClr val="tx2">
                    <a:lumMod val="40000"/>
                    <a:lumOff val="60000"/>
                  </a:schemeClr>
                </a:solidFill>
              </a:rPr>
              <a:t>T.t sắp xếp quick sort (tiếp theo)</a:t>
            </a:r>
            <a:endParaRPr lang="en-US" sz="2400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Visualization of Quick sor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385" y="872197"/>
            <a:ext cx="10536701" cy="4572000"/>
          </a:xfrm>
          <a:prstGeom prst="rect">
            <a:avLst/>
          </a:prstGeom>
          <a:ln>
            <a:noFill/>
          </a:ln>
          <a:effectLst>
            <a:glow rad="228600">
              <a:srgbClr val="FFFFFF">
                <a:alpha val="40000"/>
              </a:srgbClr>
            </a:glow>
          </a:effectLst>
          <a:scene3d>
            <a:camera prst="orthographicFront"/>
            <a:lightRig rig="threePt" dir="t">
              <a:rot lat="0" lon="0" rev="2100000"/>
            </a:lightRig>
          </a:scene3d>
          <a:sp3d>
            <a:bevelT w="152400" h="101600" prst="slope"/>
          </a:sp3d>
        </p:spPr>
      </p:pic>
    </p:spTree>
    <p:extLst>
      <p:ext uri="{BB962C8B-B14F-4D97-AF65-F5344CB8AC3E}">
        <p14:creationId xmlns:p14="http://schemas.microsoft.com/office/powerpoint/2010/main" val="207773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p.p</a:t>
            </a:r>
            <a:r>
              <a:rPr lang="en-US" dirty="0"/>
              <a:t> chia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T.t </a:t>
            </a:r>
            <a:r>
              <a:rPr lang="en-US" dirty="0" err="1"/>
              <a:t>sắp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quick sort.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phỏng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78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206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206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206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206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206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206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206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00206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phỏng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429001" y="2537817"/>
            <a:ext cx="5346510" cy="559041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quick sort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91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Thảo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73006" y="2500180"/>
            <a:ext cx="44812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isometricOffAxis1Right"/>
              <a:lightRig rig="threePt" dir="t"/>
            </a:scene3d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50" endPos="85000" dir="5400000" sy="-100000" algn="bl" rotWithShape="0"/>
                </a:effectLst>
              </a:rPr>
              <a:t>CHIA ĐỂ TRỊ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7030A0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5000" endA="50" endPos="85000" dir="5400000" sy="-100000" algn="bl" rotWithShape="0"/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698396" y="2493742"/>
            <a:ext cx="45653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isometricOffAxis2Left"/>
              <a:lightRig rig="threePt" dir="t"/>
            </a:scene3d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  <a:reflection blurRad="6350" stA="55000" endA="50" endPos="85000" dir="5400000" sy="-100000" algn="bl" rotWithShape="0"/>
                </a:effectLst>
              </a:rPr>
              <a:t>QUICK SORT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748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2269" y="38870"/>
            <a:ext cx="10371483" cy="854113"/>
          </a:xfrm>
        </p:spPr>
        <p:txBody>
          <a:bodyPr/>
          <a:lstStyle/>
          <a:p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quát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p.p</a:t>
            </a:r>
            <a:r>
              <a:rPr lang="en-US" dirty="0"/>
              <a:t> chia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750194" y="820051"/>
            <a:ext cx="10394707" cy="579415"/>
          </a:xfrm>
        </p:spPr>
        <p:txBody>
          <a:bodyPr anchor="t" anchorCtr="0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Ý </a:t>
            </a:r>
            <a:r>
              <a:rPr lang="en-US" dirty="0" err="1"/>
              <a:t>tưởng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39177" y="1355725"/>
            <a:ext cx="1021673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800" dirty="0" err="1"/>
              <a:t>Để</a:t>
            </a:r>
            <a:r>
              <a:rPr lang="en-US" sz="2800" dirty="0"/>
              <a:t> </a:t>
            </a:r>
            <a:r>
              <a:rPr lang="en-US" sz="2800" dirty="0" err="1"/>
              <a:t>giải</a:t>
            </a:r>
            <a:r>
              <a:rPr lang="en-US" sz="2800" dirty="0"/>
              <a:t> </a:t>
            </a:r>
            <a:r>
              <a:rPr lang="en-US" sz="2800" dirty="0" err="1"/>
              <a:t>quyết</a:t>
            </a:r>
            <a:r>
              <a:rPr lang="en-US" sz="2800" dirty="0"/>
              <a:t> </a:t>
            </a:r>
            <a:r>
              <a:rPr lang="en-US" sz="2800" dirty="0" err="1"/>
              <a:t>vấn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 </a:t>
            </a:r>
            <a:r>
              <a:rPr lang="en-US" sz="2800" dirty="0" err="1"/>
              <a:t>phức</a:t>
            </a:r>
            <a:r>
              <a:rPr lang="en-US" sz="2800" dirty="0"/>
              <a:t> </a:t>
            </a:r>
            <a:r>
              <a:rPr lang="en-US" sz="2800" dirty="0" err="1"/>
              <a:t>tạp</a:t>
            </a:r>
            <a:r>
              <a:rPr lang="en-US" sz="2800" dirty="0"/>
              <a:t>, ta chia </a:t>
            </a:r>
            <a:r>
              <a:rPr lang="en-US" sz="2800" dirty="0" err="1"/>
              <a:t>vấn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 </a:t>
            </a:r>
            <a:r>
              <a:rPr lang="en-US" sz="2800" dirty="0" err="1"/>
              <a:t>thành</a:t>
            </a:r>
            <a:r>
              <a:rPr lang="en-US" sz="2800" dirty="0"/>
              <a:t> </a:t>
            </a:r>
            <a:r>
              <a:rPr lang="en-US" sz="2800" dirty="0" err="1"/>
              <a:t>nhiều</a:t>
            </a:r>
            <a:r>
              <a:rPr lang="en-US" sz="2800" dirty="0"/>
              <a:t> </a:t>
            </a:r>
            <a:r>
              <a:rPr lang="en-US" sz="2800" dirty="0" err="1"/>
              <a:t>vấn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 con </a:t>
            </a:r>
            <a:r>
              <a:rPr lang="en-US" sz="2800" dirty="0" err="1"/>
              <a:t>nhỏ</a:t>
            </a:r>
            <a:r>
              <a:rPr lang="en-US" sz="2800" dirty="0"/>
              <a:t> </a:t>
            </a:r>
            <a:r>
              <a:rPr lang="en-US" sz="2800" dirty="0" err="1"/>
              <a:t>hơn</a:t>
            </a:r>
            <a:r>
              <a:rPr lang="en-US" sz="2800" dirty="0"/>
              <a:t>, </a:t>
            </a:r>
            <a:r>
              <a:rPr lang="en-US" sz="2800" dirty="0" err="1"/>
              <a:t>đơn</a:t>
            </a:r>
            <a:r>
              <a:rPr lang="en-US" sz="2800" dirty="0"/>
              <a:t> </a:t>
            </a:r>
            <a:r>
              <a:rPr lang="en-US" sz="2800" dirty="0" err="1"/>
              <a:t>giản</a:t>
            </a:r>
            <a:r>
              <a:rPr lang="en-US" sz="2800" dirty="0"/>
              <a:t> </a:t>
            </a:r>
            <a:r>
              <a:rPr lang="en-US" sz="2800" dirty="0" err="1"/>
              <a:t>hơn</a:t>
            </a:r>
            <a:r>
              <a:rPr lang="en-US" sz="2800" dirty="0"/>
              <a:t>. </a:t>
            </a:r>
            <a:r>
              <a:rPr lang="en-US" sz="2800" dirty="0" err="1"/>
              <a:t>Giải</a:t>
            </a:r>
            <a:r>
              <a:rPr lang="en-US" sz="2800" dirty="0"/>
              <a:t> </a:t>
            </a:r>
            <a:r>
              <a:rPr lang="en-US" sz="2800" dirty="0" err="1"/>
              <a:t>quyết</a:t>
            </a:r>
            <a:r>
              <a:rPr lang="en-US" sz="2800" dirty="0"/>
              <a:t> </a:t>
            </a:r>
            <a:r>
              <a:rPr lang="en-US" sz="2800" dirty="0" err="1"/>
              <a:t>từng</a:t>
            </a:r>
            <a:r>
              <a:rPr lang="en-US" sz="2800" dirty="0"/>
              <a:t> </a:t>
            </a:r>
            <a:r>
              <a:rPr lang="en-US" sz="2800" dirty="0" err="1"/>
              <a:t>vấn</a:t>
            </a:r>
            <a:r>
              <a:rPr lang="en-US" sz="2800" dirty="0"/>
              <a:t> </a:t>
            </a:r>
            <a:r>
              <a:rPr lang="en-US" sz="2800" dirty="0" err="1"/>
              <a:t>đề</a:t>
            </a:r>
            <a:r>
              <a:rPr lang="en-US" sz="2800" dirty="0"/>
              <a:t> </a:t>
            </a:r>
            <a:r>
              <a:rPr lang="en-US" sz="2800" dirty="0" err="1"/>
              <a:t>nhỏ</a:t>
            </a:r>
            <a:r>
              <a:rPr lang="en-US" sz="2800" dirty="0"/>
              <a:t> </a:t>
            </a:r>
            <a:r>
              <a:rPr lang="en-US" sz="2800" dirty="0" err="1"/>
              <a:t>và</a:t>
            </a:r>
            <a:r>
              <a:rPr lang="en-US" sz="2800" dirty="0"/>
              <a:t> </a:t>
            </a:r>
            <a:r>
              <a:rPr lang="en-US" sz="2800" dirty="0" err="1"/>
              <a:t>kết</a:t>
            </a:r>
            <a:r>
              <a:rPr lang="en-US" sz="2800" dirty="0"/>
              <a:t> </a:t>
            </a:r>
            <a:r>
              <a:rPr lang="en-US" sz="2800" dirty="0" err="1"/>
              <a:t>hợp</a:t>
            </a:r>
            <a:r>
              <a:rPr lang="en-US" sz="2800" dirty="0"/>
              <a:t> </a:t>
            </a:r>
            <a:r>
              <a:rPr lang="en-US" sz="2800" dirty="0" err="1"/>
              <a:t>kết</a:t>
            </a:r>
            <a:r>
              <a:rPr lang="en-US" sz="2800" dirty="0"/>
              <a:t> </a:t>
            </a:r>
            <a:r>
              <a:rPr lang="en-US" sz="2800" dirty="0" err="1"/>
              <a:t>quả</a:t>
            </a:r>
            <a:r>
              <a:rPr lang="en-US" sz="2800" dirty="0"/>
              <a:t> </a:t>
            </a:r>
            <a:r>
              <a:rPr lang="en-US" sz="2800" dirty="0" err="1"/>
              <a:t>của</a:t>
            </a:r>
            <a:r>
              <a:rPr lang="en-US" sz="2800" dirty="0"/>
              <a:t> </a:t>
            </a:r>
            <a:r>
              <a:rPr lang="en-US" sz="2800" dirty="0" err="1"/>
              <a:t>chúng</a:t>
            </a:r>
            <a:r>
              <a:rPr lang="en-US" sz="2800" dirty="0"/>
              <a:t> </a:t>
            </a:r>
            <a:r>
              <a:rPr lang="en-US" sz="2800" dirty="0" err="1"/>
              <a:t>lại</a:t>
            </a:r>
            <a:r>
              <a:rPr lang="en-US" sz="2800" dirty="0"/>
              <a:t> (</a:t>
            </a:r>
            <a:r>
              <a:rPr lang="en-US" sz="2800" dirty="0" err="1"/>
              <a:t>nếu</a:t>
            </a:r>
            <a:r>
              <a:rPr lang="en-US" sz="2800" dirty="0"/>
              <a:t> </a:t>
            </a:r>
            <a:r>
              <a:rPr lang="en-US" sz="2800" dirty="0" err="1"/>
              <a:t>cần</a:t>
            </a:r>
            <a:r>
              <a:rPr lang="en-US" sz="2800" dirty="0"/>
              <a:t>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800" dirty="0" err="1"/>
              <a:t>Một</a:t>
            </a:r>
            <a:r>
              <a:rPr lang="en-US" sz="2800" dirty="0"/>
              <a:t> </a:t>
            </a:r>
            <a:r>
              <a:rPr lang="en-US" sz="2800" dirty="0" err="1"/>
              <a:t>số</a:t>
            </a:r>
            <a:r>
              <a:rPr lang="en-US" sz="2800" dirty="0"/>
              <a:t> </a:t>
            </a:r>
            <a:r>
              <a:rPr lang="en-US" sz="2800" dirty="0" err="1"/>
              <a:t>ví</a:t>
            </a:r>
            <a:r>
              <a:rPr lang="en-US" sz="2800" dirty="0"/>
              <a:t> </a:t>
            </a:r>
            <a:r>
              <a:rPr lang="en-US" sz="2800" dirty="0" err="1"/>
              <a:t>dụ</a:t>
            </a: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Phân</a:t>
            </a:r>
            <a:r>
              <a:rPr lang="en-US" sz="2800" dirty="0"/>
              <a:t> </a:t>
            </a:r>
            <a:r>
              <a:rPr lang="en-US" sz="2800" dirty="0" err="1"/>
              <a:t>nhỏ</a:t>
            </a:r>
            <a:r>
              <a:rPr lang="en-US" sz="2800" dirty="0"/>
              <a:t> </a:t>
            </a:r>
            <a:r>
              <a:rPr lang="en-US" sz="2800" dirty="0" err="1"/>
              <a:t>công</a:t>
            </a:r>
            <a:r>
              <a:rPr lang="en-US" sz="2800" dirty="0"/>
              <a:t> </a:t>
            </a:r>
            <a:r>
              <a:rPr lang="en-US" sz="2800" dirty="0" err="1"/>
              <a:t>việc</a:t>
            </a:r>
            <a:r>
              <a:rPr lang="en-US" sz="2800" dirty="0"/>
              <a:t> </a:t>
            </a:r>
            <a:r>
              <a:rPr lang="en-US" sz="2800" dirty="0" err="1"/>
              <a:t>cần</a:t>
            </a:r>
            <a:r>
              <a:rPr lang="en-US" sz="2800" dirty="0"/>
              <a:t> </a:t>
            </a:r>
            <a:r>
              <a:rPr lang="en-US" sz="2800" dirty="0" err="1"/>
              <a:t>làm</a:t>
            </a: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Phân</a:t>
            </a:r>
            <a:r>
              <a:rPr lang="en-US" sz="2800" dirty="0"/>
              <a:t> </a:t>
            </a:r>
            <a:r>
              <a:rPr lang="en-US" sz="2800" dirty="0" err="1"/>
              <a:t>nhỏ</a:t>
            </a:r>
            <a:r>
              <a:rPr lang="en-US" sz="2800" dirty="0"/>
              <a:t> </a:t>
            </a:r>
            <a:r>
              <a:rPr lang="en-US" sz="2800" dirty="0" err="1"/>
              <a:t>đồ</a:t>
            </a:r>
            <a:r>
              <a:rPr lang="en-US" sz="2800" dirty="0"/>
              <a:t> </a:t>
            </a:r>
            <a:r>
              <a:rPr lang="en-US" sz="2800" dirty="0" err="1"/>
              <a:t>vật</a:t>
            </a:r>
            <a:endParaRPr lang="en-US" sz="28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 err="1"/>
              <a:t>Sáng</a:t>
            </a:r>
            <a:r>
              <a:rPr lang="en-US" sz="2800" dirty="0"/>
              <a:t> </a:t>
            </a:r>
            <a:r>
              <a:rPr lang="en-US" sz="2800" dirty="0" err="1"/>
              <a:t>tạo</a:t>
            </a:r>
            <a:r>
              <a:rPr lang="en-US" sz="2800" dirty="0"/>
              <a:t>: </a:t>
            </a:r>
            <a:r>
              <a:rPr lang="en-US" sz="2800" dirty="0" err="1"/>
              <a:t>phân</a:t>
            </a:r>
            <a:r>
              <a:rPr lang="en-US" sz="2800" dirty="0"/>
              <a:t> </a:t>
            </a:r>
            <a:r>
              <a:rPr lang="en-US" sz="2800" dirty="0" err="1"/>
              <a:t>nhỏ</a:t>
            </a:r>
            <a:r>
              <a:rPr lang="en-US" sz="2800" dirty="0"/>
              <a:t> </a:t>
            </a:r>
            <a:r>
              <a:rPr lang="en-US" sz="2800" dirty="0" err="1"/>
              <a:t>không</a:t>
            </a:r>
            <a:r>
              <a:rPr lang="en-US" sz="2800" dirty="0"/>
              <a:t> </a:t>
            </a:r>
            <a:r>
              <a:rPr lang="en-US" sz="2800" dirty="0" err="1"/>
              <a:t>gian</a:t>
            </a:r>
            <a:r>
              <a:rPr lang="en-US" sz="2800" dirty="0"/>
              <a:t> </a:t>
            </a:r>
            <a:r>
              <a:rPr lang="en-US" sz="2800" dirty="0" err="1"/>
              <a:t>ruột</a:t>
            </a:r>
            <a:r>
              <a:rPr lang="en-US" sz="2800" dirty="0"/>
              <a:t> </a:t>
            </a:r>
            <a:r>
              <a:rPr lang="en-US" sz="2800" dirty="0" err="1"/>
              <a:t>xe</a:t>
            </a:r>
            <a:r>
              <a:rPr lang="en-US" sz="2800" dirty="0"/>
              <a:t>, </a:t>
            </a:r>
            <a:r>
              <a:rPr lang="en-US" sz="2800" dirty="0" err="1"/>
              <a:t>phân</a:t>
            </a:r>
            <a:r>
              <a:rPr lang="en-US" sz="2800" dirty="0"/>
              <a:t> </a:t>
            </a:r>
            <a:r>
              <a:rPr lang="en-US" sz="2800" dirty="0" err="1"/>
              <a:t>nhỏ</a:t>
            </a:r>
            <a:r>
              <a:rPr lang="en-US" sz="2800" dirty="0"/>
              <a:t> </a:t>
            </a:r>
            <a:r>
              <a:rPr lang="en-US" sz="2800" dirty="0" err="1"/>
              <a:t>quãng</a:t>
            </a:r>
            <a:r>
              <a:rPr lang="en-US" sz="2800" dirty="0"/>
              <a:t> </a:t>
            </a:r>
            <a:r>
              <a:rPr lang="en-US" sz="2800" dirty="0" err="1"/>
              <a:t>đường</a:t>
            </a:r>
            <a:endParaRPr lang="en-US" sz="28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14289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797483"/>
            <a:ext cx="5011614" cy="462639"/>
          </a:xfrm>
        </p:spPr>
        <p:txBody>
          <a:bodyPr/>
          <a:lstStyle/>
          <a:p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Tổng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quát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về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p.p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chia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để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trị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(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tiếp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theo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16988" y="208593"/>
            <a:ext cx="10394707" cy="78648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bước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2850" y="1285952"/>
            <a:ext cx="999957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Divide</a:t>
            </a:r>
            <a:r>
              <a:rPr lang="en-US" sz="3200" dirty="0"/>
              <a:t>: chia </a:t>
            </a:r>
            <a:r>
              <a:rPr lang="en-US" sz="3200" dirty="0" err="1"/>
              <a:t>bài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ban </a:t>
            </a:r>
            <a:r>
              <a:rPr lang="en-US" sz="3200" dirty="0" err="1"/>
              <a:t>đầu</a:t>
            </a:r>
            <a:r>
              <a:rPr lang="en-US" sz="3200" dirty="0"/>
              <a:t> </a:t>
            </a:r>
            <a:r>
              <a:rPr lang="en-US" sz="3200" dirty="0" err="1"/>
              <a:t>thành</a:t>
            </a:r>
            <a:r>
              <a:rPr lang="en-US" sz="3200" dirty="0"/>
              <a:t> </a:t>
            </a:r>
            <a:r>
              <a:rPr lang="en-US" sz="3200" dirty="0" err="1"/>
              <a:t>một</a:t>
            </a:r>
            <a:r>
              <a:rPr lang="en-US" sz="3200" dirty="0"/>
              <a:t> </a:t>
            </a:r>
            <a:r>
              <a:rPr lang="en-US" sz="3200" dirty="0" err="1"/>
              <a:t>số</a:t>
            </a:r>
            <a:r>
              <a:rPr lang="en-US" sz="3200" dirty="0"/>
              <a:t> </a:t>
            </a:r>
            <a:r>
              <a:rPr lang="en-US" sz="3200" dirty="0" err="1"/>
              <a:t>bài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con.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Conquer</a:t>
            </a:r>
            <a:r>
              <a:rPr lang="en-US" sz="3200" dirty="0"/>
              <a:t>: </a:t>
            </a:r>
            <a:r>
              <a:rPr lang="en-US" sz="3200" dirty="0" err="1"/>
              <a:t>giải</a:t>
            </a:r>
            <a:r>
              <a:rPr lang="en-US" sz="3200" dirty="0"/>
              <a:t> </a:t>
            </a:r>
            <a:r>
              <a:rPr lang="en-US" sz="3200" dirty="0" err="1"/>
              <a:t>quyết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bài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con </a:t>
            </a:r>
            <a:r>
              <a:rPr lang="en-US" sz="3200" dirty="0" err="1"/>
              <a:t>một</a:t>
            </a:r>
            <a:r>
              <a:rPr lang="en-US" sz="3200" dirty="0"/>
              <a:t> </a:t>
            </a:r>
            <a:r>
              <a:rPr lang="en-US" sz="3200" dirty="0" err="1"/>
              <a:t>cách</a:t>
            </a:r>
            <a:r>
              <a:rPr lang="en-US" sz="3200" dirty="0"/>
              <a:t> </a:t>
            </a:r>
            <a:r>
              <a:rPr lang="en-US" sz="3200" dirty="0" err="1"/>
              <a:t>đệ</a:t>
            </a:r>
            <a:r>
              <a:rPr lang="en-US" sz="3200" dirty="0"/>
              <a:t> </a:t>
            </a:r>
            <a:r>
              <a:rPr lang="en-US" sz="3200" dirty="0" err="1"/>
              <a:t>quy</a:t>
            </a:r>
            <a:r>
              <a:rPr lang="en-US" sz="3200" dirty="0"/>
              <a:t>.</a:t>
            </a:r>
          </a:p>
          <a:p>
            <a:r>
              <a:rPr lang="en-US" sz="3200" dirty="0"/>
              <a:t>	 </a:t>
            </a:r>
            <a:r>
              <a:rPr lang="en-US" sz="3200" dirty="0" err="1"/>
              <a:t>Nếu</a:t>
            </a:r>
            <a:r>
              <a:rPr lang="en-US" sz="3200" dirty="0"/>
              <a:t> </a:t>
            </a:r>
            <a:r>
              <a:rPr lang="en-US" sz="3200" dirty="0" err="1"/>
              <a:t>kích</a:t>
            </a:r>
            <a:r>
              <a:rPr lang="en-US" sz="3200" dirty="0"/>
              <a:t> </a:t>
            </a:r>
            <a:r>
              <a:rPr lang="en-US" sz="3200" dirty="0" err="1"/>
              <a:t>thước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bài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con </a:t>
            </a:r>
            <a:r>
              <a:rPr lang="en-US" sz="3200" dirty="0" err="1"/>
              <a:t>đủ</a:t>
            </a:r>
            <a:r>
              <a:rPr lang="en-US" sz="3200" dirty="0"/>
              <a:t> </a:t>
            </a:r>
            <a:r>
              <a:rPr lang="en-US" sz="3200" dirty="0" err="1"/>
              <a:t>nhỏ</a:t>
            </a:r>
            <a:r>
              <a:rPr lang="en-US" sz="3200" dirty="0"/>
              <a:t> </a:t>
            </a:r>
            <a:r>
              <a:rPr lang="en-US" sz="3200" dirty="0" err="1"/>
              <a:t>thì</a:t>
            </a:r>
            <a:r>
              <a:rPr lang="en-US" sz="3200" dirty="0"/>
              <a:t> 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thể</a:t>
            </a:r>
            <a:r>
              <a:rPr lang="en-US" sz="3200" dirty="0"/>
              <a:t> </a:t>
            </a:r>
            <a:r>
              <a:rPr lang="en-US" sz="3200" dirty="0" err="1"/>
              <a:t>giải</a:t>
            </a:r>
            <a:r>
              <a:rPr lang="en-US" sz="3200" dirty="0"/>
              <a:t> </a:t>
            </a:r>
            <a:r>
              <a:rPr lang="en-US" sz="3200" dirty="0" err="1"/>
              <a:t>trực</a:t>
            </a:r>
            <a:r>
              <a:rPr lang="en-US" sz="3200" dirty="0"/>
              <a:t> </a:t>
            </a:r>
            <a:r>
              <a:rPr lang="en-US" sz="3200" dirty="0" err="1"/>
              <a:t>tiếp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Combine</a:t>
            </a:r>
            <a:r>
              <a:rPr lang="en-US" sz="3200" dirty="0"/>
              <a:t>: </a:t>
            </a:r>
            <a:r>
              <a:rPr lang="en-US" sz="3200" dirty="0" err="1"/>
              <a:t>kết</a:t>
            </a:r>
            <a:r>
              <a:rPr lang="en-US" sz="3200" dirty="0"/>
              <a:t> </a:t>
            </a:r>
            <a:r>
              <a:rPr lang="en-US" sz="3200" dirty="0" err="1"/>
              <a:t>hợp</a:t>
            </a:r>
            <a:r>
              <a:rPr lang="en-US" sz="3200" dirty="0"/>
              <a:t> </a:t>
            </a:r>
            <a:r>
              <a:rPr lang="en-US" sz="3200" dirty="0" err="1"/>
              <a:t>lời</a:t>
            </a:r>
            <a:r>
              <a:rPr lang="en-US" sz="3200" dirty="0"/>
              <a:t> </a:t>
            </a:r>
            <a:r>
              <a:rPr lang="en-US" sz="3200" dirty="0" err="1"/>
              <a:t>giải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các</a:t>
            </a:r>
            <a:r>
              <a:rPr lang="en-US" sz="3200" dirty="0"/>
              <a:t> </a:t>
            </a:r>
            <a:r>
              <a:rPr lang="en-US" sz="3200" dirty="0" err="1"/>
              <a:t>bài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con </a:t>
            </a:r>
            <a:r>
              <a:rPr lang="en-US" sz="3200" dirty="0" err="1"/>
              <a:t>thành</a:t>
            </a:r>
            <a:r>
              <a:rPr lang="en-US" sz="3200" dirty="0"/>
              <a:t> </a:t>
            </a:r>
            <a:r>
              <a:rPr lang="en-US" sz="3200" dirty="0" err="1"/>
              <a:t>lời</a:t>
            </a:r>
            <a:r>
              <a:rPr lang="en-US" sz="3200" dirty="0"/>
              <a:t> </a:t>
            </a:r>
            <a:r>
              <a:rPr lang="en-US" sz="3200" dirty="0" err="1"/>
              <a:t>giải</a:t>
            </a:r>
            <a:r>
              <a:rPr lang="en-US" sz="3200" dirty="0"/>
              <a:t> </a:t>
            </a:r>
            <a:r>
              <a:rPr lang="en-US" sz="3200" dirty="0" err="1"/>
              <a:t>của</a:t>
            </a:r>
            <a:r>
              <a:rPr lang="en-US" sz="3200" dirty="0"/>
              <a:t> </a:t>
            </a:r>
            <a:r>
              <a:rPr lang="en-US" sz="3200" dirty="0" err="1"/>
              <a:t>bài</a:t>
            </a:r>
            <a:r>
              <a:rPr lang="en-US" sz="3200" dirty="0"/>
              <a:t> </a:t>
            </a:r>
            <a:r>
              <a:rPr lang="en-US" sz="3200" dirty="0" err="1"/>
              <a:t>toán</a:t>
            </a:r>
            <a:r>
              <a:rPr lang="en-US" sz="3200" dirty="0"/>
              <a:t> ban </a:t>
            </a:r>
            <a:r>
              <a:rPr lang="en-US" sz="3200" dirty="0" err="1"/>
              <a:t>đầu</a:t>
            </a:r>
            <a:r>
              <a:rPr lang="en-US" sz="3200" dirty="0"/>
              <a:t> (</a:t>
            </a:r>
            <a:r>
              <a:rPr lang="en-US" sz="3200" dirty="0" err="1"/>
              <a:t>có</a:t>
            </a:r>
            <a:r>
              <a:rPr lang="en-US" sz="3200" dirty="0"/>
              <a:t> </a:t>
            </a:r>
            <a:r>
              <a:rPr lang="en-US" sz="3200" dirty="0" err="1"/>
              <a:t>thể</a:t>
            </a:r>
            <a:r>
              <a:rPr lang="en-US" sz="3200" dirty="0"/>
              <a:t> </a:t>
            </a:r>
            <a:r>
              <a:rPr lang="en-US" sz="3200" dirty="0" err="1"/>
              <a:t>không</a:t>
            </a:r>
            <a:r>
              <a:rPr lang="en-US" sz="3200" dirty="0"/>
              <a:t> </a:t>
            </a:r>
            <a:r>
              <a:rPr lang="en-US" sz="3200" dirty="0" err="1"/>
              <a:t>cần</a:t>
            </a:r>
            <a:r>
              <a:rPr lang="en-US" sz="3200" dirty="0"/>
              <a:t> </a:t>
            </a:r>
            <a:r>
              <a:rPr lang="en-US" sz="3200" dirty="0" err="1"/>
              <a:t>bước</a:t>
            </a:r>
            <a:r>
              <a:rPr lang="en-US" sz="3200" dirty="0"/>
              <a:t> </a:t>
            </a:r>
            <a:r>
              <a:rPr lang="en-US" sz="3200" dirty="0" err="1"/>
              <a:t>này</a:t>
            </a:r>
            <a:r>
              <a:rPr lang="en-US" sz="32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96965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797483"/>
            <a:ext cx="5011614" cy="462639"/>
          </a:xfrm>
        </p:spPr>
        <p:txBody>
          <a:bodyPr/>
          <a:lstStyle/>
          <a:p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Tổng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quát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về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p.p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chia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để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trị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(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tiếp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theo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16988" y="208593"/>
            <a:ext cx="10394707" cy="593265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720" y="801858"/>
            <a:ext cx="9999578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Void function(</a:t>
            </a:r>
            <a:r>
              <a:rPr lang="en-US" sz="2400" dirty="0" err="1"/>
              <a:t>Miền</a:t>
            </a:r>
            <a:r>
              <a:rPr lang="en-US" sz="2400" dirty="0"/>
              <a:t> </a:t>
            </a:r>
            <a:r>
              <a:rPr lang="en-US" sz="2400" dirty="0" err="1"/>
              <a:t>dữ</a:t>
            </a:r>
            <a:r>
              <a:rPr lang="en-US" sz="2400" dirty="0"/>
              <a:t> </a:t>
            </a:r>
            <a:r>
              <a:rPr lang="en-US" sz="2400" dirty="0" err="1"/>
              <a:t>liệu</a:t>
            </a:r>
            <a:r>
              <a:rPr lang="en-US" sz="2400" dirty="0"/>
              <a:t> R)</a:t>
            </a:r>
          </a:p>
          <a:p>
            <a:r>
              <a:rPr lang="en-US" sz="2400" dirty="0"/>
              <a:t>{</a:t>
            </a:r>
          </a:p>
          <a:p>
            <a:r>
              <a:rPr lang="en-US" sz="2400" dirty="0"/>
              <a:t>	if (</a:t>
            </a:r>
            <a:r>
              <a:rPr lang="en-US" sz="2400" dirty="0" err="1"/>
              <a:t>miền</a:t>
            </a:r>
            <a:r>
              <a:rPr lang="en-US" sz="2400" dirty="0"/>
              <a:t> </a:t>
            </a:r>
            <a:r>
              <a:rPr lang="en-US" sz="2400" dirty="0" err="1"/>
              <a:t>dữ</a:t>
            </a:r>
            <a:r>
              <a:rPr lang="en-US" sz="2400" dirty="0"/>
              <a:t> </a:t>
            </a:r>
            <a:r>
              <a:rPr lang="en-US" sz="2400" dirty="0" err="1"/>
              <a:t>liệu</a:t>
            </a:r>
            <a:r>
              <a:rPr lang="en-US" sz="2400" dirty="0"/>
              <a:t> </a:t>
            </a:r>
            <a:r>
              <a:rPr lang="en-US" sz="2400" dirty="0" err="1"/>
              <a:t>đủ</a:t>
            </a:r>
            <a:r>
              <a:rPr lang="en-US" sz="2400" dirty="0"/>
              <a:t> </a:t>
            </a:r>
            <a:r>
              <a:rPr lang="en-US" sz="2400" dirty="0" err="1"/>
              <a:t>nhỏ</a:t>
            </a:r>
            <a:r>
              <a:rPr lang="en-US" sz="2400" dirty="0"/>
              <a:t>)</a:t>
            </a:r>
          </a:p>
          <a:p>
            <a:r>
              <a:rPr lang="en-US" sz="2400" dirty="0"/>
              <a:t>		</a:t>
            </a:r>
            <a:r>
              <a:rPr lang="en-US" sz="2400" dirty="0" err="1"/>
              <a:t>Giải</a:t>
            </a:r>
            <a:r>
              <a:rPr lang="en-US" sz="2400" dirty="0"/>
              <a:t> </a:t>
            </a:r>
            <a:r>
              <a:rPr lang="en-US" sz="2400" dirty="0" err="1"/>
              <a:t>bài</a:t>
            </a:r>
            <a:r>
              <a:rPr lang="en-US" sz="2400" dirty="0"/>
              <a:t> </a:t>
            </a:r>
            <a:r>
              <a:rPr lang="en-US" sz="2400" dirty="0" err="1"/>
              <a:t>toán</a:t>
            </a:r>
            <a:r>
              <a:rPr lang="en-US" sz="2400" dirty="0"/>
              <a:t>;</a:t>
            </a:r>
          </a:p>
          <a:p>
            <a:r>
              <a:rPr lang="en-US" sz="2400" dirty="0"/>
              <a:t>	else</a:t>
            </a:r>
          </a:p>
          <a:p>
            <a:r>
              <a:rPr lang="en-US" sz="2400" dirty="0"/>
              <a:t>	{</a:t>
            </a:r>
          </a:p>
          <a:p>
            <a:r>
              <a:rPr lang="en-US" sz="2400" dirty="0"/>
              <a:t>		Chia </a:t>
            </a:r>
            <a:r>
              <a:rPr lang="en-US" sz="2400" dirty="0" err="1"/>
              <a:t>miền</a:t>
            </a:r>
            <a:r>
              <a:rPr lang="en-US" sz="2400" dirty="0"/>
              <a:t> </a:t>
            </a:r>
            <a:r>
              <a:rPr lang="en-US" sz="2400" dirty="0" err="1"/>
              <a:t>dữ</a:t>
            </a:r>
            <a:r>
              <a:rPr lang="en-US" sz="2400" dirty="0"/>
              <a:t> </a:t>
            </a:r>
            <a:r>
              <a:rPr lang="en-US" sz="2400" dirty="0" err="1"/>
              <a:t>liệu</a:t>
            </a:r>
            <a:r>
              <a:rPr lang="en-US" sz="2400" dirty="0"/>
              <a:t> R </a:t>
            </a:r>
            <a:r>
              <a:rPr lang="en-US" sz="2400" dirty="0" err="1"/>
              <a:t>thành</a:t>
            </a:r>
            <a:r>
              <a:rPr lang="en-US" sz="2400" dirty="0"/>
              <a:t> </a:t>
            </a:r>
            <a:r>
              <a:rPr lang="en-US" sz="2400" dirty="0" err="1"/>
              <a:t>những</a:t>
            </a:r>
            <a:r>
              <a:rPr lang="en-US" sz="2400" dirty="0"/>
              <a:t> </a:t>
            </a:r>
            <a:r>
              <a:rPr lang="en-US" sz="2400" dirty="0" err="1"/>
              <a:t>miền</a:t>
            </a:r>
            <a:r>
              <a:rPr lang="en-US" sz="2400" dirty="0"/>
              <a:t> con R</a:t>
            </a:r>
            <a:r>
              <a:rPr lang="en-US" sz="2000" dirty="0"/>
              <a:t>1 ….</a:t>
            </a:r>
            <a:r>
              <a:rPr lang="en-US" sz="2400" dirty="0" err="1"/>
              <a:t>R</a:t>
            </a:r>
            <a:r>
              <a:rPr lang="en-US" sz="2000" dirty="0" err="1"/>
              <a:t>n</a:t>
            </a:r>
            <a:r>
              <a:rPr lang="en-US" sz="2000" dirty="0"/>
              <a:t>.</a:t>
            </a:r>
          </a:p>
          <a:p>
            <a:r>
              <a:rPr lang="en-US" sz="2000" dirty="0"/>
              <a:t>		</a:t>
            </a:r>
            <a:r>
              <a:rPr lang="en-US" sz="2400" dirty="0"/>
              <a:t>for (</a:t>
            </a:r>
            <a:r>
              <a:rPr lang="en-US" sz="2400" dirty="0" err="1"/>
              <a:t>i</a:t>
            </a:r>
            <a:r>
              <a:rPr lang="en-US" sz="2400" dirty="0"/>
              <a:t> = 1; </a:t>
            </a:r>
            <a:r>
              <a:rPr lang="en-US" sz="2400" dirty="0" err="1"/>
              <a:t>i</a:t>
            </a:r>
            <a:r>
              <a:rPr lang="en-US" sz="2400" dirty="0"/>
              <a:t> &lt;= n ; </a:t>
            </a:r>
            <a:r>
              <a:rPr lang="en-US" sz="2400" dirty="0" err="1"/>
              <a:t>i</a:t>
            </a:r>
            <a:r>
              <a:rPr lang="en-US" sz="2400" dirty="0"/>
              <a:t>++)</a:t>
            </a:r>
          </a:p>
          <a:p>
            <a:r>
              <a:rPr lang="en-US" sz="2400" dirty="0"/>
              <a:t>			</a:t>
            </a:r>
            <a:r>
              <a:rPr lang="en-US" sz="2800" dirty="0"/>
              <a:t>function (</a:t>
            </a:r>
            <a:r>
              <a:rPr lang="en-US" sz="2800" dirty="0" err="1"/>
              <a:t>R</a:t>
            </a:r>
            <a:r>
              <a:rPr lang="en-US" sz="2400" dirty="0" err="1"/>
              <a:t>i</a:t>
            </a:r>
            <a:r>
              <a:rPr lang="en-US" sz="2400" dirty="0"/>
              <a:t>);</a:t>
            </a:r>
          </a:p>
          <a:p>
            <a:r>
              <a:rPr lang="en-US" sz="2400" dirty="0"/>
              <a:t>		</a:t>
            </a:r>
            <a:r>
              <a:rPr lang="en-US" sz="2400" dirty="0" err="1"/>
              <a:t>Tổng</a:t>
            </a:r>
            <a:r>
              <a:rPr lang="en-US" sz="2400" dirty="0"/>
              <a:t> </a:t>
            </a:r>
            <a:r>
              <a:rPr lang="en-US" sz="2400" dirty="0" err="1"/>
              <a:t>hợp</a:t>
            </a:r>
            <a:r>
              <a:rPr lang="en-US" sz="2400" dirty="0"/>
              <a:t> </a:t>
            </a:r>
            <a:r>
              <a:rPr lang="en-US" sz="2400" dirty="0" err="1"/>
              <a:t>kết</a:t>
            </a:r>
            <a:r>
              <a:rPr lang="en-US" sz="2400" dirty="0"/>
              <a:t> </a:t>
            </a:r>
            <a:r>
              <a:rPr lang="en-US" sz="2400" dirty="0" err="1"/>
              <a:t>quả</a:t>
            </a:r>
            <a:r>
              <a:rPr lang="en-US" sz="2400" dirty="0"/>
              <a:t>;</a:t>
            </a:r>
          </a:p>
          <a:p>
            <a:r>
              <a:rPr lang="en-US" sz="2400" dirty="0"/>
              <a:t>	}	</a:t>
            </a:r>
          </a:p>
          <a:p>
            <a:r>
              <a:rPr lang="en-US" sz="2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12064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91904" y="236728"/>
            <a:ext cx="10394707" cy="677671"/>
          </a:xfrm>
        </p:spPr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b.t Minh </a:t>
            </a:r>
            <a:r>
              <a:rPr lang="en-US" dirty="0" err="1"/>
              <a:t>họa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540" y="914399"/>
            <a:ext cx="4068211" cy="258361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5797483"/>
            <a:ext cx="5011614" cy="462639"/>
          </a:xfrm>
        </p:spPr>
        <p:txBody>
          <a:bodyPr/>
          <a:lstStyle/>
          <a:p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Tổng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quát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về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p.p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chia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để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trị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(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tiếp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theo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72352" y="1021936"/>
            <a:ext cx="656216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Cho T[1..n] là một mảng </a:t>
            </a:r>
            <a:r>
              <a:rPr lang="vi-VN" sz="2400" dirty="0">
                <a:solidFill>
                  <a:srgbClr val="FF0000"/>
                </a:solidFill>
              </a:rPr>
              <a:t>n phần tử</a:t>
            </a:r>
            <a:r>
              <a:rPr lang="vi-VN" sz="2400" dirty="0"/>
              <a:t>. Vấn đề đặt ra là </a:t>
            </a:r>
            <a:r>
              <a:rPr lang="vi-VN" sz="2400" dirty="0">
                <a:solidFill>
                  <a:srgbClr val="FF0000"/>
                </a:solidFill>
              </a:rPr>
              <a:t>sắp xếp </a:t>
            </a:r>
            <a:r>
              <a:rPr lang="vi-VN" sz="2400" dirty="0"/>
              <a:t>các phần tử này theo thứ tự tăng. Chúng ta đã có thể giải quyết vấn đề này bằng các phương pháp</a:t>
            </a:r>
            <a:r>
              <a:rPr lang="en-US" sz="2400" dirty="0"/>
              <a:t> </a:t>
            </a:r>
            <a:r>
              <a:rPr lang="vi-VN" sz="2400" dirty="0"/>
              <a:t>selection sort hay insertion sort</a:t>
            </a:r>
            <a:r>
              <a:rPr lang="en-US" sz="2400" dirty="0"/>
              <a:t>.</a:t>
            </a:r>
            <a:endParaRPr lang="vi-VN" sz="2400" dirty="0"/>
          </a:p>
          <a:p>
            <a:r>
              <a:rPr lang="vi-VN" sz="2400" dirty="0"/>
              <a:t>Như chúng ta đã biết thời gian dùng selection sort hay insertion sort để sắp xếp mảng T trong cả hai trường hợp: xấu nhất và trung bình đều vào cỡ </a:t>
            </a:r>
            <a:r>
              <a:rPr lang="vi-VN" sz="2400" dirty="0">
                <a:solidFill>
                  <a:srgbClr val="FF0000"/>
                </a:solidFill>
              </a:rPr>
              <a:t>n</a:t>
            </a:r>
            <a:r>
              <a:rPr lang="en-US" sz="2000" dirty="0">
                <a:solidFill>
                  <a:srgbClr val="FF0000"/>
                </a:solidFill>
              </a:rPr>
              <a:t>^2</a:t>
            </a:r>
            <a:r>
              <a:rPr lang="vi-VN" sz="2400" dirty="0"/>
              <a:t>. </a:t>
            </a:r>
            <a:r>
              <a:rPr lang="en-US" sz="2400" dirty="0" err="1"/>
              <a:t>Vậy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 </a:t>
            </a:r>
            <a:r>
              <a:rPr lang="en-US" sz="2400" dirty="0" err="1"/>
              <a:t>ra</a:t>
            </a:r>
            <a:r>
              <a:rPr lang="en-US" sz="2400" dirty="0"/>
              <a:t> </a:t>
            </a:r>
            <a:r>
              <a:rPr lang="en-US" sz="2400" dirty="0" err="1"/>
              <a:t>thuật</a:t>
            </a:r>
            <a:r>
              <a:rPr lang="en-US" sz="2400" dirty="0"/>
              <a:t> </a:t>
            </a:r>
            <a:r>
              <a:rPr lang="en-US" sz="2400" dirty="0" err="1"/>
              <a:t>toán</a:t>
            </a:r>
            <a:r>
              <a:rPr lang="en-US" sz="2400" dirty="0"/>
              <a:t>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cải</a:t>
            </a:r>
            <a:r>
              <a:rPr lang="en-US" sz="2400" dirty="0"/>
              <a:t> </a:t>
            </a:r>
            <a:r>
              <a:rPr lang="en-US" sz="2400" dirty="0" err="1"/>
              <a:t>thiện</a:t>
            </a:r>
            <a:r>
              <a:rPr lang="en-US" sz="2400" dirty="0"/>
              <a:t> </a:t>
            </a:r>
            <a:r>
              <a:rPr lang="en-US" sz="2400" dirty="0" err="1"/>
              <a:t>được</a:t>
            </a:r>
            <a:r>
              <a:rPr lang="en-US" sz="2400" dirty="0"/>
              <a:t> </a:t>
            </a:r>
            <a:r>
              <a:rPr lang="en-US" sz="2400" dirty="0" err="1"/>
              <a:t>thời</a:t>
            </a:r>
            <a:r>
              <a:rPr lang="en-US" sz="2400" dirty="0"/>
              <a:t> </a:t>
            </a:r>
            <a:r>
              <a:rPr lang="en-US" sz="2400" dirty="0" err="1"/>
              <a:t>gian</a:t>
            </a:r>
            <a:r>
              <a:rPr lang="en-US" sz="2400" dirty="0"/>
              <a:t> </a:t>
            </a:r>
            <a:r>
              <a:rPr lang="en-US" sz="2400" dirty="0" err="1"/>
              <a:t>thực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đó</a:t>
            </a:r>
            <a:r>
              <a:rPr lang="en-US" sz="2400" dirty="0"/>
              <a:t>.</a:t>
            </a:r>
          </a:p>
          <a:p>
            <a:r>
              <a:rPr lang="en-US" sz="2400" dirty="0">
                <a:solidFill>
                  <a:srgbClr val="FF0000"/>
                </a:solidFill>
              </a:rPr>
              <a:t>T.T Quick Sort </a:t>
            </a:r>
            <a:r>
              <a:rPr lang="en-US" sz="2400" dirty="0"/>
              <a:t>(</a:t>
            </a:r>
            <a:r>
              <a:rPr lang="en-US" sz="2400" dirty="0" err="1"/>
              <a:t>phân</a:t>
            </a:r>
            <a:r>
              <a:rPr lang="en-US" sz="2400" dirty="0"/>
              <a:t> </a:t>
            </a:r>
            <a:r>
              <a:rPr lang="en-US" sz="2400" dirty="0" err="1"/>
              <a:t>đoạn</a:t>
            </a:r>
            <a:r>
              <a:rPr lang="en-US" sz="2400" dirty="0"/>
              <a:t>) </a:t>
            </a:r>
            <a:r>
              <a:rPr lang="en-US" sz="2400" dirty="0" err="1"/>
              <a:t>có</a:t>
            </a:r>
            <a:r>
              <a:rPr lang="en-US" sz="2400" dirty="0"/>
              <a:t> </a:t>
            </a:r>
            <a:r>
              <a:rPr lang="en-US" sz="2400" dirty="0" err="1"/>
              <a:t>thể</a:t>
            </a:r>
            <a:r>
              <a:rPr lang="en-US" sz="2400" dirty="0"/>
              <a:t> </a:t>
            </a:r>
            <a:r>
              <a:rPr lang="en-US" sz="2400" dirty="0" err="1"/>
              <a:t>giúp</a:t>
            </a:r>
            <a:r>
              <a:rPr lang="en-US" sz="2400" dirty="0"/>
              <a:t> ta </a:t>
            </a:r>
            <a:r>
              <a:rPr lang="en-US" sz="2400" dirty="0" err="1"/>
              <a:t>cải</a:t>
            </a:r>
            <a:r>
              <a:rPr lang="en-US" sz="2400" dirty="0"/>
              <a:t> </a:t>
            </a:r>
            <a:r>
              <a:rPr lang="en-US" sz="2400" dirty="0" err="1"/>
              <a:t>tiến</a:t>
            </a:r>
            <a:r>
              <a:rPr lang="en-US" sz="2400" dirty="0"/>
              <a:t> </a:t>
            </a:r>
            <a:r>
              <a:rPr lang="en-US" sz="2400" dirty="0" err="1"/>
              <a:t>thời</a:t>
            </a:r>
            <a:r>
              <a:rPr lang="en-US" sz="2400" dirty="0"/>
              <a:t> </a:t>
            </a:r>
            <a:r>
              <a:rPr lang="en-US" sz="2400" dirty="0" err="1"/>
              <a:t>gian</a:t>
            </a:r>
            <a:r>
              <a:rPr lang="en-US" sz="2400" dirty="0"/>
              <a:t> </a:t>
            </a:r>
            <a:r>
              <a:rPr lang="en-US" sz="2400" dirty="0" err="1"/>
              <a:t>thực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 </a:t>
            </a:r>
            <a:r>
              <a:rPr lang="en-US" sz="2400" dirty="0" err="1"/>
              <a:t>với</a:t>
            </a:r>
            <a:r>
              <a:rPr lang="en-US" sz="2400" dirty="0"/>
              <a:t> P.P </a:t>
            </a:r>
            <a:r>
              <a:rPr lang="en-US" sz="2400" dirty="0">
                <a:solidFill>
                  <a:srgbClr val="FF0000"/>
                </a:solidFill>
              </a:rPr>
              <a:t>chia </a:t>
            </a:r>
            <a:r>
              <a:rPr lang="en-US" sz="2400" dirty="0" err="1">
                <a:solidFill>
                  <a:srgbClr val="FF0000"/>
                </a:solidFill>
              </a:rPr>
              <a:t>để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trị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/>
              <a:t>đã</a:t>
            </a:r>
            <a:r>
              <a:rPr lang="en-US" sz="2400" dirty="0"/>
              <a:t> </a:t>
            </a:r>
            <a:r>
              <a:rPr lang="en-US" sz="2400" dirty="0" err="1"/>
              <a:t>nêu</a:t>
            </a:r>
            <a:r>
              <a:rPr lang="en-US" sz="2400" dirty="0"/>
              <a:t> </a:t>
            </a:r>
            <a:r>
              <a:rPr lang="en-US" sz="2400" dirty="0" err="1"/>
              <a:t>trên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50172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T.t </a:t>
            </a:r>
            <a:r>
              <a:rPr lang="en-US" dirty="0" err="1"/>
              <a:t>sắp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quick sort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1010452"/>
            <a:ext cx="10394707" cy="607333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/>
              <a:t>Ý </a:t>
            </a:r>
            <a:r>
              <a:rPr lang="en-US" sz="3600" dirty="0" err="1"/>
              <a:t>tưởng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863768" y="1864565"/>
            <a:ext cx="102167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3200" dirty="0" err="1"/>
              <a:t>Chọn</a:t>
            </a:r>
            <a:r>
              <a:rPr lang="en-US" sz="3200" dirty="0"/>
              <a:t> </a:t>
            </a:r>
            <a:r>
              <a:rPr lang="en-US" sz="3200" dirty="0" err="1"/>
              <a:t>ngẫu</a:t>
            </a:r>
            <a:r>
              <a:rPr lang="en-US" sz="3200" dirty="0"/>
              <a:t> </a:t>
            </a:r>
            <a:r>
              <a:rPr lang="en-US" sz="3200" dirty="0" err="1"/>
              <a:t>nhiên</a:t>
            </a:r>
            <a:r>
              <a:rPr lang="en-US" sz="3200" dirty="0"/>
              <a:t> </a:t>
            </a:r>
            <a:r>
              <a:rPr lang="en-US" sz="3200" dirty="0" err="1"/>
              <a:t>phần</a:t>
            </a:r>
            <a:r>
              <a:rPr lang="en-US" sz="3200" dirty="0"/>
              <a:t> </a:t>
            </a:r>
            <a:r>
              <a:rPr lang="en-US" sz="3200" dirty="0" err="1"/>
              <a:t>tử</a:t>
            </a:r>
            <a:r>
              <a:rPr lang="en-US" sz="3200" dirty="0"/>
              <a:t>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 err="1"/>
              <a:t>Duyệt</a:t>
            </a:r>
            <a:r>
              <a:rPr lang="en-US" sz="3200" dirty="0"/>
              <a:t> </a:t>
            </a:r>
            <a:r>
              <a:rPr lang="en-US" sz="3200" dirty="0" err="1"/>
              <a:t>dãy</a:t>
            </a:r>
            <a:r>
              <a:rPr lang="en-US" sz="3200" dirty="0"/>
              <a:t> </a:t>
            </a:r>
            <a:r>
              <a:rPr lang="en-US" sz="3200" dirty="0" err="1"/>
              <a:t>từ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FF0000"/>
                </a:solidFill>
              </a:rPr>
              <a:t>bên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 err="1">
                <a:solidFill>
                  <a:srgbClr val="FF0000"/>
                </a:solidFill>
              </a:rPr>
              <a:t>trái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/>
              <a:t>(</a:t>
            </a:r>
            <a:r>
              <a:rPr lang="en-US" sz="3200" dirty="0" err="1"/>
              <a:t>theo</a:t>
            </a:r>
            <a:r>
              <a:rPr lang="en-US" sz="3200" dirty="0"/>
              <a:t> </a:t>
            </a:r>
            <a:r>
              <a:rPr lang="en-US" sz="3200" dirty="0" err="1"/>
              <a:t>chỉ</a:t>
            </a:r>
            <a:r>
              <a:rPr lang="en-US" sz="3200" dirty="0"/>
              <a:t> </a:t>
            </a:r>
            <a:r>
              <a:rPr lang="en-US" sz="3200" dirty="0" err="1"/>
              <a:t>số</a:t>
            </a:r>
            <a:r>
              <a:rPr lang="en-US" sz="3200" dirty="0"/>
              <a:t> </a:t>
            </a:r>
            <a:r>
              <a:rPr lang="en-US" sz="3200" dirty="0" err="1"/>
              <a:t>i</a:t>
            </a:r>
            <a:r>
              <a:rPr lang="en-US" sz="3200" dirty="0"/>
              <a:t>) </a:t>
            </a:r>
            <a:r>
              <a:rPr lang="en-US" sz="3200" dirty="0" err="1"/>
              <a:t>trong</a:t>
            </a:r>
            <a:r>
              <a:rPr lang="en-US" sz="3200" dirty="0"/>
              <a:t> </a:t>
            </a:r>
            <a:r>
              <a:rPr lang="en-US" sz="3200" dirty="0" err="1"/>
              <a:t>khi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FF0000"/>
                </a:solidFill>
              </a:rPr>
              <a:t>ai</a:t>
            </a:r>
            <a:r>
              <a:rPr lang="en-US" sz="3200" dirty="0">
                <a:solidFill>
                  <a:srgbClr val="FF0000"/>
                </a:solidFill>
              </a:rPr>
              <a:t> &lt;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 err="1"/>
              <a:t>Duyệt</a:t>
            </a:r>
            <a:r>
              <a:rPr lang="en-US" sz="3200" dirty="0"/>
              <a:t> </a:t>
            </a:r>
            <a:r>
              <a:rPr lang="en-US" sz="3200" dirty="0" err="1"/>
              <a:t>dãy</a:t>
            </a:r>
            <a:r>
              <a:rPr lang="en-US" sz="3200" dirty="0"/>
              <a:t> </a:t>
            </a:r>
            <a:r>
              <a:rPr lang="en-US" sz="3200" dirty="0" err="1"/>
              <a:t>từ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FF0000"/>
                </a:solidFill>
              </a:rPr>
              <a:t>bên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 err="1">
                <a:solidFill>
                  <a:srgbClr val="FF0000"/>
                </a:solidFill>
              </a:rPr>
              <a:t>phải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/>
              <a:t>(</a:t>
            </a:r>
            <a:r>
              <a:rPr lang="en-US" sz="3200" dirty="0" err="1"/>
              <a:t>theo</a:t>
            </a:r>
            <a:r>
              <a:rPr lang="en-US" sz="3200" dirty="0"/>
              <a:t> </a:t>
            </a:r>
            <a:r>
              <a:rPr lang="en-US" sz="3200" dirty="0" err="1"/>
              <a:t>chỉ</a:t>
            </a:r>
            <a:r>
              <a:rPr lang="en-US" sz="3200" dirty="0"/>
              <a:t> </a:t>
            </a:r>
            <a:r>
              <a:rPr lang="en-US" sz="3200" dirty="0" err="1"/>
              <a:t>số</a:t>
            </a:r>
            <a:r>
              <a:rPr lang="en-US" sz="3200" dirty="0"/>
              <a:t> j) </a:t>
            </a:r>
            <a:r>
              <a:rPr lang="en-US" sz="3200" dirty="0" err="1"/>
              <a:t>trong</a:t>
            </a:r>
            <a:r>
              <a:rPr lang="en-US" sz="3200" dirty="0"/>
              <a:t> </a:t>
            </a:r>
            <a:r>
              <a:rPr lang="en-US" sz="3200" dirty="0" err="1"/>
              <a:t>khi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FF0000"/>
                </a:solidFill>
              </a:rPr>
              <a:t>aj</a:t>
            </a:r>
            <a:r>
              <a:rPr lang="en-US" sz="3200" dirty="0">
                <a:solidFill>
                  <a:srgbClr val="FF0000"/>
                </a:solidFill>
              </a:rPr>
              <a:t> &gt; x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3200" dirty="0" err="1"/>
              <a:t>Đổi</a:t>
            </a:r>
            <a:r>
              <a:rPr lang="en-US" sz="3200" dirty="0"/>
              <a:t> </a:t>
            </a:r>
            <a:r>
              <a:rPr lang="en-US" sz="3200" dirty="0" err="1"/>
              <a:t>chỗ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FF0000"/>
                </a:solidFill>
              </a:rPr>
              <a:t>ai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>
                <a:solidFill>
                  <a:srgbClr val="FF0000"/>
                </a:solidFill>
              </a:rPr>
              <a:t>aj</a:t>
            </a:r>
            <a:r>
              <a:rPr lang="en-US" sz="3200" dirty="0"/>
              <a:t> </a:t>
            </a:r>
            <a:r>
              <a:rPr lang="en-US" sz="3200" dirty="0" err="1"/>
              <a:t>nếu</a:t>
            </a:r>
            <a:r>
              <a:rPr lang="en-US" sz="3200" dirty="0"/>
              <a:t> 2 </a:t>
            </a:r>
            <a:r>
              <a:rPr lang="en-US" sz="3200" dirty="0" err="1"/>
              <a:t>phía</a:t>
            </a:r>
            <a:r>
              <a:rPr lang="en-US" sz="3200" dirty="0"/>
              <a:t> </a:t>
            </a:r>
            <a:r>
              <a:rPr lang="en-US" sz="3200" dirty="0" err="1"/>
              <a:t>chưa</a:t>
            </a:r>
            <a:r>
              <a:rPr lang="en-US" sz="3200" dirty="0"/>
              <a:t> </a:t>
            </a:r>
            <a:r>
              <a:rPr lang="en-US" sz="3200" dirty="0" err="1"/>
              <a:t>vượt</a:t>
            </a:r>
            <a:r>
              <a:rPr lang="en-US" sz="3200" dirty="0"/>
              <a:t> qua </a:t>
            </a:r>
            <a:r>
              <a:rPr lang="en-US" sz="3200" dirty="0" err="1"/>
              <a:t>nhau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( </a:t>
            </a:r>
            <a:r>
              <a:rPr lang="en-US" sz="3200" dirty="0" err="1">
                <a:solidFill>
                  <a:srgbClr val="FF0000"/>
                </a:solidFill>
              </a:rPr>
              <a:t>i</a:t>
            </a:r>
            <a:r>
              <a:rPr lang="en-US" sz="3200" dirty="0">
                <a:solidFill>
                  <a:srgbClr val="FF0000"/>
                </a:solidFill>
              </a:rPr>
              <a:t> &lt;= j )</a:t>
            </a:r>
          </a:p>
          <a:p>
            <a:pPr lvl="1"/>
            <a:r>
              <a:rPr lang="en-US" sz="3200" dirty="0">
                <a:solidFill>
                  <a:srgbClr val="FF0000"/>
                </a:solidFill>
              </a:rPr>
              <a:t>… </a:t>
            </a:r>
            <a:r>
              <a:rPr lang="en-US" sz="3200" dirty="0" err="1"/>
              <a:t>tiếp</a:t>
            </a:r>
            <a:r>
              <a:rPr lang="en-US" sz="3200" dirty="0"/>
              <a:t> </a:t>
            </a:r>
            <a:r>
              <a:rPr lang="en-US" sz="3200" dirty="0" err="1"/>
              <a:t>tục</a:t>
            </a:r>
            <a:r>
              <a:rPr lang="en-US" sz="3200" dirty="0"/>
              <a:t> </a:t>
            </a:r>
            <a:r>
              <a:rPr lang="en-US" sz="3200" dirty="0" err="1"/>
              <a:t>quá</a:t>
            </a:r>
            <a:r>
              <a:rPr lang="en-US" sz="3200" dirty="0"/>
              <a:t> </a:t>
            </a:r>
            <a:r>
              <a:rPr lang="en-US" sz="3200" dirty="0" err="1"/>
              <a:t>trình</a:t>
            </a:r>
            <a:r>
              <a:rPr lang="en-US" sz="3200" dirty="0"/>
              <a:t> </a:t>
            </a:r>
            <a:r>
              <a:rPr lang="en-US" sz="3200" dirty="0" err="1"/>
              <a:t>duyệt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đổi</a:t>
            </a:r>
            <a:r>
              <a:rPr lang="en-US" sz="3200" dirty="0"/>
              <a:t> </a:t>
            </a:r>
            <a:r>
              <a:rPr lang="en-US" sz="3200" dirty="0" err="1"/>
              <a:t>chỗ</a:t>
            </a:r>
            <a:r>
              <a:rPr lang="en-US" sz="3200" dirty="0"/>
              <a:t> </a:t>
            </a:r>
            <a:r>
              <a:rPr lang="en-US" sz="3200" dirty="0" err="1"/>
              <a:t>như</a:t>
            </a:r>
            <a:r>
              <a:rPr lang="en-US" sz="3200" dirty="0"/>
              <a:t> </a:t>
            </a:r>
            <a:r>
              <a:rPr lang="en-US" sz="3200" dirty="0" err="1"/>
              <a:t>trên</a:t>
            </a:r>
            <a:r>
              <a:rPr lang="en-US" sz="3200" dirty="0"/>
              <a:t> </a:t>
            </a:r>
            <a:r>
              <a:rPr lang="en-US" sz="3200" dirty="0" err="1"/>
              <a:t>trong</a:t>
            </a:r>
            <a:r>
              <a:rPr lang="en-US" sz="3200" dirty="0"/>
              <a:t> </a:t>
            </a:r>
            <a:r>
              <a:rPr lang="en-US" sz="3200" dirty="0" err="1"/>
              <a:t>khi</a:t>
            </a:r>
            <a:r>
              <a:rPr lang="en-US" sz="3200" dirty="0"/>
              <a:t> 2 </a:t>
            </a:r>
            <a:r>
              <a:rPr lang="en-US" sz="3200" dirty="0" err="1"/>
              <a:t>phía</a:t>
            </a:r>
            <a:r>
              <a:rPr lang="en-US" sz="3200" dirty="0"/>
              <a:t> </a:t>
            </a:r>
            <a:r>
              <a:rPr lang="en-US" sz="3200" dirty="0" err="1"/>
              <a:t>chưa</a:t>
            </a:r>
            <a:r>
              <a:rPr lang="en-US" sz="3200" dirty="0"/>
              <a:t> </a:t>
            </a:r>
            <a:r>
              <a:rPr lang="en-US" sz="3200" dirty="0" err="1"/>
              <a:t>vượt</a:t>
            </a:r>
            <a:r>
              <a:rPr lang="en-US" sz="3200" dirty="0"/>
              <a:t> qua </a:t>
            </a:r>
            <a:r>
              <a:rPr lang="en-US" sz="3200" dirty="0" err="1"/>
              <a:t>nhau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0000"/>
                </a:solidFill>
              </a:rPr>
              <a:t>( </a:t>
            </a:r>
            <a:r>
              <a:rPr lang="en-US" sz="3200" dirty="0" err="1">
                <a:solidFill>
                  <a:srgbClr val="FF0000"/>
                </a:solidFill>
              </a:rPr>
              <a:t>i</a:t>
            </a:r>
            <a:r>
              <a:rPr lang="en-US" sz="3200" dirty="0">
                <a:solidFill>
                  <a:srgbClr val="FF0000"/>
                </a:solidFill>
              </a:rPr>
              <a:t>&lt;=j ) </a:t>
            </a:r>
          </a:p>
          <a:p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72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5750639"/>
            <a:ext cx="5964703" cy="551687"/>
          </a:xfrm>
        </p:spPr>
        <p:txBody>
          <a:bodyPr/>
          <a:lstStyle/>
          <a:p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T.t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sắp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xếp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quick sort (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tiếp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theo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91905" y="157449"/>
            <a:ext cx="10394707" cy="91682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Ý TƯỞNG (</a:t>
            </a:r>
            <a:r>
              <a:rPr lang="en-US" dirty="0" err="1"/>
              <a:t>tiếp</a:t>
            </a:r>
            <a:r>
              <a:rPr lang="en-US" dirty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24617" y="703385"/>
            <a:ext cx="10371483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Kết</a:t>
            </a:r>
            <a:r>
              <a:rPr lang="en-US" sz="2800" dirty="0"/>
              <a:t> </a:t>
            </a:r>
            <a:r>
              <a:rPr lang="en-US" sz="2800" dirty="0" err="1"/>
              <a:t>quả</a:t>
            </a:r>
            <a:r>
              <a:rPr lang="en-US" sz="2800" dirty="0"/>
              <a:t> </a:t>
            </a:r>
            <a:r>
              <a:rPr lang="en-US" sz="2800" dirty="0" err="1"/>
              <a:t>phân</a:t>
            </a:r>
            <a:r>
              <a:rPr lang="en-US" sz="2800" dirty="0"/>
              <a:t> </a:t>
            </a:r>
            <a:r>
              <a:rPr lang="en-US" sz="2800" dirty="0" err="1"/>
              <a:t>hoạch</a:t>
            </a:r>
            <a:r>
              <a:rPr lang="en-US" sz="2800" dirty="0"/>
              <a:t> </a:t>
            </a:r>
            <a:r>
              <a:rPr lang="en-US" sz="2800" dirty="0" err="1"/>
              <a:t>sẽ</a:t>
            </a:r>
            <a:r>
              <a:rPr lang="en-US" sz="2800" dirty="0"/>
              <a:t> chia </a:t>
            </a:r>
            <a:r>
              <a:rPr lang="en-US" sz="2800" dirty="0" err="1"/>
              <a:t>thành</a:t>
            </a:r>
            <a:r>
              <a:rPr lang="en-US" sz="2800" dirty="0"/>
              <a:t> 3 </a:t>
            </a:r>
            <a:r>
              <a:rPr lang="en-US" sz="2800" dirty="0" err="1"/>
              <a:t>phần</a:t>
            </a:r>
            <a:r>
              <a:rPr lang="en-US" sz="2800" dirty="0"/>
              <a:t>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rgbClr val="FF0000"/>
                </a:solidFill>
              </a:rPr>
              <a:t>a</a:t>
            </a:r>
            <a:r>
              <a:rPr lang="en-US" dirty="0" err="1">
                <a:solidFill>
                  <a:srgbClr val="FF0000"/>
                </a:solidFill>
              </a:rPr>
              <a:t>k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400" dirty="0">
                <a:solidFill>
                  <a:srgbClr val="FF0000"/>
                </a:solidFill>
              </a:rPr>
              <a:t>&lt;= X  </a:t>
            </a:r>
            <a:r>
              <a:rPr lang="en-US" sz="2400" dirty="0" err="1"/>
              <a:t>với</a:t>
            </a:r>
            <a:r>
              <a:rPr lang="en-US" sz="2400" dirty="0"/>
              <a:t> k = 1,…,j ( </a:t>
            </a:r>
            <a:r>
              <a:rPr lang="en-US" sz="2400" dirty="0" err="1"/>
              <a:t>dãy</a:t>
            </a:r>
            <a:r>
              <a:rPr lang="en-US" sz="2400" dirty="0"/>
              <a:t> con </a:t>
            </a:r>
            <a:r>
              <a:rPr lang="en-US" sz="2400" dirty="0" err="1"/>
              <a:t>thấp</a:t>
            </a:r>
            <a:r>
              <a:rPr lang="en-US" sz="2400" dirty="0"/>
              <a:t> 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a</a:t>
            </a:r>
            <a:r>
              <a:rPr lang="en-US" dirty="0">
                <a:solidFill>
                  <a:srgbClr val="FF0000"/>
                </a:solidFill>
              </a:rPr>
              <a:t>m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400" dirty="0">
                <a:solidFill>
                  <a:srgbClr val="FF0000"/>
                </a:solidFill>
              </a:rPr>
              <a:t>&gt;= X  </a:t>
            </a:r>
            <a:r>
              <a:rPr lang="en-US" sz="2400" dirty="0" err="1"/>
              <a:t>với</a:t>
            </a:r>
            <a:r>
              <a:rPr lang="en-US" sz="2400" dirty="0"/>
              <a:t> m = </a:t>
            </a:r>
            <a:r>
              <a:rPr lang="en-US" sz="2400" dirty="0" err="1"/>
              <a:t>i</a:t>
            </a:r>
            <a:r>
              <a:rPr lang="en-US" sz="2400" dirty="0"/>
              <a:t>,…,n ( </a:t>
            </a:r>
            <a:r>
              <a:rPr lang="en-US" sz="2400" dirty="0" err="1"/>
              <a:t>dãy</a:t>
            </a:r>
            <a:r>
              <a:rPr lang="en-US" sz="2400" dirty="0"/>
              <a:t> con </a:t>
            </a:r>
            <a:r>
              <a:rPr lang="en-US" sz="2400" dirty="0" err="1"/>
              <a:t>thấp</a:t>
            </a:r>
            <a:r>
              <a:rPr lang="en-US" sz="2400" dirty="0"/>
              <a:t> 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FF0000"/>
                </a:solidFill>
              </a:rPr>
              <a:t>a</a:t>
            </a:r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400" dirty="0">
                <a:solidFill>
                  <a:srgbClr val="FF0000"/>
                </a:solidFill>
              </a:rPr>
              <a:t>= X  </a:t>
            </a:r>
            <a:r>
              <a:rPr lang="en-US" sz="2400" dirty="0" err="1"/>
              <a:t>với</a:t>
            </a:r>
            <a:r>
              <a:rPr lang="en-US" sz="2400" dirty="0"/>
              <a:t> h = j+1,…,i-1.</a:t>
            </a:r>
            <a:r>
              <a:rPr lang="en-US" sz="32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endParaRPr lang="en-US" sz="3200" dirty="0"/>
          </a:p>
        </p:txBody>
      </p:sp>
      <p:sp>
        <p:nvSpPr>
          <p:cNvPr id="5" name="Rectangle 4"/>
          <p:cNvSpPr/>
          <p:nvPr/>
        </p:nvSpPr>
        <p:spPr>
          <a:xfrm>
            <a:off x="2785805" y="3072113"/>
            <a:ext cx="2180492" cy="225085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a</a:t>
            </a:r>
            <a:r>
              <a:rPr lang="en-US" sz="1600" dirty="0" err="1"/>
              <a:t>k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5078838" y="3072114"/>
            <a:ext cx="618979" cy="225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x</a:t>
            </a:r>
          </a:p>
        </p:txBody>
      </p:sp>
      <p:sp>
        <p:nvSpPr>
          <p:cNvPr id="7" name="Rectangle 6"/>
          <p:cNvSpPr/>
          <p:nvPr/>
        </p:nvSpPr>
        <p:spPr>
          <a:xfrm>
            <a:off x="5810358" y="3072114"/>
            <a:ext cx="2180492" cy="22508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a</a:t>
            </a:r>
            <a:r>
              <a:rPr lang="en-US" dirty="0"/>
              <a:t>m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01059" y="3784211"/>
            <a:ext cx="101935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… </a:t>
            </a:r>
            <a:r>
              <a:rPr lang="en-US" sz="2600" dirty="0" err="1">
                <a:solidFill>
                  <a:srgbClr val="FF0000"/>
                </a:solidFill>
              </a:rPr>
              <a:t>tiếp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 err="1">
                <a:solidFill>
                  <a:srgbClr val="FF0000"/>
                </a:solidFill>
              </a:rPr>
              <a:t>tục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 err="1">
                <a:solidFill>
                  <a:srgbClr val="FF0000"/>
                </a:solidFill>
              </a:rPr>
              <a:t>phân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600" dirty="0" err="1">
                <a:solidFill>
                  <a:srgbClr val="FF0000"/>
                </a:solidFill>
              </a:rPr>
              <a:t>hoạch</a:t>
            </a:r>
            <a:r>
              <a:rPr lang="en-US" sz="2600" dirty="0">
                <a:solidFill>
                  <a:srgbClr val="FF0000"/>
                </a:solidFill>
              </a:rPr>
              <a:t> </a:t>
            </a:r>
            <a:r>
              <a:rPr lang="en-US" sz="2400" dirty="0" err="1"/>
              <a:t>bên</a:t>
            </a:r>
            <a:r>
              <a:rPr lang="en-US" sz="2400" dirty="0"/>
              <a:t> </a:t>
            </a:r>
            <a:r>
              <a:rPr lang="en-US" sz="2400" dirty="0" err="1"/>
              <a:t>trái</a:t>
            </a:r>
            <a:r>
              <a:rPr lang="en-US" sz="2400" dirty="0"/>
              <a:t> (</a:t>
            </a:r>
            <a:r>
              <a:rPr lang="en-US" sz="2400" dirty="0" err="1"/>
              <a:t>dãy</a:t>
            </a:r>
            <a:r>
              <a:rPr lang="en-US" sz="2400" dirty="0"/>
              <a:t> con </a:t>
            </a:r>
            <a:r>
              <a:rPr lang="en-US" sz="2400" dirty="0" err="1"/>
              <a:t>thấp</a:t>
            </a:r>
            <a:r>
              <a:rPr lang="en-US" sz="2400" dirty="0"/>
              <a:t> </a:t>
            </a:r>
            <a:r>
              <a:rPr lang="en-US" sz="2400" dirty="0" err="1"/>
              <a:t>nhỏ</a:t>
            </a:r>
            <a:r>
              <a:rPr lang="en-US" sz="2400" dirty="0"/>
              <a:t> </a:t>
            </a:r>
            <a:r>
              <a:rPr lang="en-US" sz="2400" dirty="0" err="1"/>
              <a:t>hơn</a:t>
            </a:r>
            <a:r>
              <a:rPr lang="en-US" sz="2400" dirty="0"/>
              <a:t> x) </a:t>
            </a:r>
            <a:r>
              <a:rPr lang="en-US" sz="2400" dirty="0" err="1"/>
              <a:t>và</a:t>
            </a:r>
            <a:r>
              <a:rPr lang="en-US" sz="2400" dirty="0"/>
              <a:t> </a:t>
            </a:r>
            <a:r>
              <a:rPr lang="en-US" sz="2400" dirty="0" err="1"/>
              <a:t>bên</a:t>
            </a:r>
            <a:r>
              <a:rPr lang="en-US" sz="2400" dirty="0"/>
              <a:t> </a:t>
            </a:r>
            <a:r>
              <a:rPr lang="en-US" sz="2400" dirty="0" err="1"/>
              <a:t>phải</a:t>
            </a:r>
            <a:r>
              <a:rPr lang="en-US" sz="2400" dirty="0"/>
              <a:t> (</a:t>
            </a:r>
            <a:r>
              <a:rPr lang="en-US" sz="2400" dirty="0" err="1"/>
              <a:t>lớn</a:t>
            </a:r>
            <a:r>
              <a:rPr lang="en-US" sz="2400" dirty="0"/>
              <a:t> </a:t>
            </a:r>
            <a:r>
              <a:rPr lang="en-US" sz="2400" dirty="0" err="1"/>
              <a:t>hơn</a:t>
            </a:r>
            <a:r>
              <a:rPr lang="en-US" sz="2400" dirty="0"/>
              <a:t> x) </a:t>
            </a:r>
            <a:r>
              <a:rPr lang="en-US" sz="2400" dirty="0" err="1"/>
              <a:t>cho</a:t>
            </a:r>
            <a:r>
              <a:rPr lang="en-US" sz="2400" dirty="0"/>
              <a:t> </a:t>
            </a:r>
            <a:r>
              <a:rPr lang="en-US" sz="2400" dirty="0" err="1"/>
              <a:t>đến</a:t>
            </a:r>
            <a:r>
              <a:rPr lang="en-US" sz="2400" dirty="0"/>
              <a:t> </a:t>
            </a:r>
            <a:r>
              <a:rPr lang="en-US" sz="2400" dirty="0" err="1"/>
              <a:t>khi</a:t>
            </a:r>
            <a:r>
              <a:rPr lang="en-US" sz="2400" dirty="0"/>
              <a:t> </a:t>
            </a:r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phân</a:t>
            </a:r>
            <a:r>
              <a:rPr lang="en-US" sz="2400" dirty="0"/>
              <a:t> </a:t>
            </a:r>
            <a:r>
              <a:rPr lang="en-US" sz="2400" dirty="0" err="1"/>
              <a:t>hoạch</a:t>
            </a:r>
            <a:r>
              <a:rPr lang="en-US" sz="2400" dirty="0"/>
              <a:t> </a:t>
            </a:r>
            <a:r>
              <a:rPr lang="en-US" sz="2400" dirty="0" err="1"/>
              <a:t>chỉ</a:t>
            </a:r>
            <a:r>
              <a:rPr lang="en-US" sz="2400" dirty="0"/>
              <a:t> </a:t>
            </a:r>
            <a:r>
              <a:rPr lang="en-US" sz="2400" dirty="0" err="1"/>
              <a:t>còn</a:t>
            </a:r>
            <a:r>
              <a:rPr lang="en-US" sz="2400" dirty="0"/>
              <a:t> </a:t>
            </a:r>
            <a:r>
              <a:rPr lang="en-US" sz="2400" dirty="0" err="1"/>
              <a:t>lại</a:t>
            </a:r>
            <a:r>
              <a:rPr lang="en-US" sz="2400" dirty="0"/>
              <a:t> 1 </a:t>
            </a:r>
            <a:r>
              <a:rPr lang="en-US" sz="2400" dirty="0" err="1"/>
              <a:t>phần</a:t>
            </a:r>
            <a:r>
              <a:rPr lang="en-US" sz="2400" dirty="0"/>
              <a:t> </a:t>
            </a:r>
            <a:r>
              <a:rPr lang="en-US" sz="2400" dirty="0" err="1"/>
              <a:t>tử</a:t>
            </a:r>
            <a:r>
              <a:rPr lang="en-US" sz="2400" dirty="0"/>
              <a:t> </a:t>
            </a:r>
            <a:r>
              <a:rPr lang="en-US" sz="2400" dirty="0" err="1"/>
              <a:t>là</a:t>
            </a:r>
            <a:r>
              <a:rPr lang="en-US" sz="2400" dirty="0"/>
              <a:t> </a:t>
            </a:r>
            <a:r>
              <a:rPr lang="en-US" sz="2400" dirty="0" err="1"/>
              <a:t>sắp</a:t>
            </a:r>
            <a:r>
              <a:rPr lang="en-US" sz="2400" dirty="0"/>
              <a:t> </a:t>
            </a:r>
            <a:r>
              <a:rPr lang="en-US" sz="2400" dirty="0" err="1"/>
              <a:t>xếp</a:t>
            </a:r>
            <a:r>
              <a:rPr lang="en-US" sz="2400" dirty="0"/>
              <a:t> </a:t>
            </a:r>
            <a:r>
              <a:rPr lang="en-US" sz="2400" dirty="0" err="1"/>
              <a:t>xong</a:t>
            </a:r>
            <a:r>
              <a:rPr lang="en-US" sz="2400" dirty="0"/>
              <a:t>.</a:t>
            </a:r>
          </a:p>
        </p:txBody>
      </p:sp>
      <p:sp>
        <p:nvSpPr>
          <p:cNvPr id="9" name="Striped Right Arrow 8"/>
          <p:cNvSpPr/>
          <p:nvPr/>
        </p:nvSpPr>
        <p:spPr>
          <a:xfrm rot="7099314">
            <a:off x="6856934" y="2270820"/>
            <a:ext cx="1041009" cy="522311"/>
          </a:xfrm>
          <a:prstGeom prst="striped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847521" y="753580"/>
            <a:ext cx="44812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  <a:reflection blurRad="6350" stA="55000" endA="300" endPos="45500" dir="5400000" sy="-100000" algn="bl" rotWithShape="0"/>
                </a:effectLst>
              </a:rPr>
              <a:t>CHIA ĐỂ TRỊ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157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6" grpId="0" animBg="1"/>
      <p:bldP spid="7" grpId="0" animBg="1"/>
      <p:bldP spid="8" grpId="0"/>
      <p:bldP spid="9" grpId="0" animBg="1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5750639"/>
            <a:ext cx="5964703" cy="551687"/>
          </a:xfrm>
        </p:spPr>
        <p:txBody>
          <a:bodyPr/>
          <a:lstStyle/>
          <a:p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T.t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sắp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xếp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quick sort (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tiếp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tx2">
                    <a:lumMod val="40000"/>
                    <a:lumOff val="60000"/>
                  </a:schemeClr>
                </a:solidFill>
              </a:rPr>
              <a:t>theo</a:t>
            </a:r>
            <a:r>
              <a:rPr lang="en-US" sz="24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91905" y="157449"/>
            <a:ext cx="10394707" cy="91682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Ý TƯỞNG (</a:t>
            </a:r>
            <a:r>
              <a:rPr lang="en-US" dirty="0" err="1"/>
              <a:t>tiếp</a:t>
            </a:r>
            <a:r>
              <a:rPr lang="en-US" dirty="0"/>
              <a:t>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93377" y="658719"/>
            <a:ext cx="36307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Phân</a:t>
            </a:r>
            <a:r>
              <a:rPr lang="en-US" sz="2800" dirty="0"/>
              <a:t> </a:t>
            </a:r>
            <a:r>
              <a:rPr lang="en-US" sz="2800" dirty="0" err="1"/>
              <a:t>tích</a:t>
            </a:r>
            <a:r>
              <a:rPr lang="en-US" sz="2800" dirty="0"/>
              <a:t> chia </a:t>
            </a:r>
            <a:r>
              <a:rPr lang="en-US" sz="2800" dirty="0" err="1"/>
              <a:t>để</a:t>
            </a:r>
            <a:r>
              <a:rPr lang="en-US" sz="2800" dirty="0"/>
              <a:t> </a:t>
            </a:r>
            <a:r>
              <a:rPr lang="en-US" sz="2800" dirty="0" err="1"/>
              <a:t>trị</a:t>
            </a:r>
            <a:r>
              <a:rPr lang="en-US" sz="2800" dirty="0"/>
              <a:t> :</a:t>
            </a:r>
            <a:endParaRPr lang="en-US" sz="3200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93377" y="1019857"/>
            <a:ext cx="51136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vi-VN" sz="2400" b="1" dirty="0"/>
              <a:t>Ý tưởng giải thuật chia để trị</a:t>
            </a:r>
            <a:r>
              <a:rPr lang="en-US" sz="2400" dirty="0"/>
              <a:t> l</a:t>
            </a:r>
            <a:r>
              <a:rPr lang="vi-VN" sz="2400" dirty="0"/>
              <a:t>à phương pháp thiết kế thuật toán dựa trên 2 thao tác chính:</a:t>
            </a:r>
            <a:endParaRPr lang="en-US" sz="2400" dirty="0"/>
          </a:p>
        </p:txBody>
      </p:sp>
      <p:sp>
        <p:nvSpPr>
          <p:cNvPr id="6" name="Cloud Callout 5"/>
          <p:cNvSpPr/>
          <p:nvPr/>
        </p:nvSpPr>
        <p:spPr>
          <a:xfrm>
            <a:off x="7524653" y="135764"/>
            <a:ext cx="4195482" cy="2138082"/>
          </a:xfrm>
          <a:prstGeom prst="cloudCallout">
            <a:avLst/>
          </a:prstGeom>
        </p:spPr>
        <p:style>
          <a:lnRef idx="2">
            <a:schemeClr val="dk1"/>
          </a:lnRef>
          <a:fillRef idx="1002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b="1" i="1" dirty="0" err="1">
                <a:solidFill>
                  <a:schemeClr val="accent1"/>
                </a:solidFill>
              </a:rPr>
              <a:t>Chọn</a:t>
            </a:r>
            <a:r>
              <a:rPr lang="en-US" sz="3200" b="1" i="1" dirty="0">
                <a:solidFill>
                  <a:schemeClr val="accent1"/>
                </a:solidFill>
              </a:rPr>
              <a:t> </a:t>
            </a:r>
            <a:r>
              <a:rPr lang="en-US" sz="3200" b="1" i="1" dirty="0" err="1">
                <a:solidFill>
                  <a:schemeClr val="accent1"/>
                </a:solidFill>
              </a:rPr>
              <a:t>chốt</a:t>
            </a:r>
            <a:r>
              <a:rPr lang="en-US" sz="3200" b="1" i="1" dirty="0">
                <a:solidFill>
                  <a:schemeClr val="accent1"/>
                </a:solidFill>
              </a:rPr>
              <a:t> chia </a:t>
            </a:r>
            <a:r>
              <a:rPr lang="en-US" sz="3200" b="1" i="1" dirty="0" err="1">
                <a:solidFill>
                  <a:schemeClr val="accent1"/>
                </a:solidFill>
              </a:rPr>
              <a:t>ra</a:t>
            </a:r>
            <a:r>
              <a:rPr lang="en-US" sz="3200" b="1" i="1" dirty="0">
                <a:solidFill>
                  <a:schemeClr val="accent1"/>
                </a:solidFill>
              </a:rPr>
              <a:t> </a:t>
            </a:r>
            <a:r>
              <a:rPr lang="en-US" sz="3200" b="1" i="1" dirty="0" err="1">
                <a:solidFill>
                  <a:schemeClr val="accent1"/>
                </a:solidFill>
              </a:rPr>
              <a:t>thành</a:t>
            </a:r>
            <a:r>
              <a:rPr lang="en-US" sz="3200" b="1" i="1" dirty="0">
                <a:solidFill>
                  <a:schemeClr val="accent1"/>
                </a:solidFill>
              </a:rPr>
              <a:t> 2 </a:t>
            </a:r>
            <a:r>
              <a:rPr lang="en-US" sz="3200" b="1" i="1" dirty="0" err="1">
                <a:solidFill>
                  <a:schemeClr val="accent1"/>
                </a:solidFill>
              </a:rPr>
              <a:t>nửa</a:t>
            </a:r>
            <a:r>
              <a:rPr lang="en-US" sz="3200" b="1" i="1" dirty="0">
                <a:solidFill>
                  <a:schemeClr val="accent1"/>
                </a:solidFill>
              </a:rPr>
              <a:t> </a:t>
            </a:r>
          </a:p>
        </p:txBody>
      </p:sp>
      <p:sp>
        <p:nvSpPr>
          <p:cNvPr id="8" name="Cloud Callout 7"/>
          <p:cNvSpPr/>
          <p:nvPr/>
        </p:nvSpPr>
        <p:spPr>
          <a:xfrm>
            <a:off x="7461349" y="1052441"/>
            <a:ext cx="4195482" cy="2138082"/>
          </a:xfrm>
          <a:prstGeom prst="cloudCallout">
            <a:avLst/>
          </a:prstGeom>
        </p:spPr>
        <p:style>
          <a:lnRef idx="2">
            <a:schemeClr val="dk1"/>
          </a:lnRef>
          <a:fillRef idx="1002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b="1" i="1" dirty="0" err="1">
                <a:solidFill>
                  <a:schemeClr val="accent1"/>
                </a:solidFill>
              </a:rPr>
              <a:t>Xử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lý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tăng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giảm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chỉ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số</a:t>
            </a:r>
            <a:r>
              <a:rPr lang="en-US" sz="3000" b="1" i="1" dirty="0">
                <a:solidFill>
                  <a:schemeClr val="accent1"/>
                </a:solidFill>
              </a:rPr>
              <a:t>, so </a:t>
            </a:r>
            <a:r>
              <a:rPr lang="en-US" sz="3000" b="1" i="1" dirty="0" err="1">
                <a:solidFill>
                  <a:schemeClr val="accent1"/>
                </a:solidFill>
              </a:rPr>
              <a:t>sánh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và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đổi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chỗ</a:t>
            </a:r>
            <a:endParaRPr lang="en-US" sz="3000" b="1" i="1" dirty="0">
              <a:solidFill>
                <a:schemeClr val="accent1"/>
              </a:solidFill>
            </a:endParaRPr>
          </a:p>
        </p:txBody>
      </p:sp>
      <p:sp>
        <p:nvSpPr>
          <p:cNvPr id="9" name="Cloud Callout 8"/>
          <p:cNvSpPr/>
          <p:nvPr/>
        </p:nvSpPr>
        <p:spPr>
          <a:xfrm>
            <a:off x="7461349" y="2223075"/>
            <a:ext cx="4195482" cy="2138082"/>
          </a:xfrm>
          <a:prstGeom prst="cloudCallout">
            <a:avLst/>
          </a:prstGeom>
        </p:spPr>
        <p:style>
          <a:lnRef idx="2">
            <a:schemeClr val="dk1"/>
          </a:lnRef>
          <a:fillRef idx="1002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b="1" i="1" dirty="0" err="1">
                <a:solidFill>
                  <a:schemeClr val="accent1"/>
                </a:solidFill>
              </a:rPr>
              <a:t>Gọi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đệ</a:t>
            </a:r>
            <a:r>
              <a:rPr lang="en-US" sz="3000" b="1" i="1" dirty="0">
                <a:solidFill>
                  <a:schemeClr val="accent1"/>
                </a:solidFill>
              </a:rPr>
              <a:t> qui </a:t>
            </a:r>
            <a:r>
              <a:rPr lang="en-US" sz="3000" b="1" i="1" dirty="0" err="1">
                <a:solidFill>
                  <a:schemeClr val="accent1"/>
                </a:solidFill>
              </a:rPr>
              <a:t>cho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từng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miền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giá</a:t>
            </a:r>
            <a:r>
              <a:rPr lang="en-US" sz="3000" b="1" i="1" dirty="0">
                <a:solidFill>
                  <a:schemeClr val="accent1"/>
                </a:solidFill>
              </a:rPr>
              <a:t> </a:t>
            </a:r>
            <a:r>
              <a:rPr lang="en-US" sz="3000" b="1" i="1" dirty="0" err="1">
                <a:solidFill>
                  <a:schemeClr val="accent1"/>
                </a:solidFill>
              </a:rPr>
              <a:t>trị</a:t>
            </a:r>
            <a:endParaRPr lang="en-US" sz="3000" b="1" i="1" dirty="0">
              <a:solidFill>
                <a:schemeClr val="accent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57469" y="2061064"/>
            <a:ext cx="72175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- </a:t>
            </a:r>
            <a:r>
              <a:rPr lang="vi-VN" sz="2400" dirty="0">
                <a:solidFill>
                  <a:srgbClr val="FF0000"/>
                </a:solidFill>
              </a:rPr>
              <a:t>Chia: </a:t>
            </a:r>
            <a:r>
              <a:rPr lang="vi-VN" sz="2400" dirty="0"/>
              <a:t>phân rã bài toán ban đầu thành các bài toán con có </a:t>
            </a:r>
            <a:r>
              <a:rPr lang="vi-VN" sz="2400" b="1" dirty="0">
                <a:solidFill>
                  <a:srgbClr val="0070C0"/>
                </a:solidFill>
              </a:rPr>
              <a:t>kích thước nhỏ hơn</a:t>
            </a:r>
            <a:r>
              <a:rPr lang="vi-VN" sz="2400" dirty="0"/>
              <a:t>, có cùng cách giải.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932382" y="2798226"/>
            <a:ext cx="72175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-</a:t>
            </a:r>
            <a:r>
              <a:rPr lang="vi-VN" sz="2400" dirty="0">
                <a:solidFill>
                  <a:srgbClr val="FF0000"/>
                </a:solidFill>
              </a:rPr>
              <a:t> Trị: </a:t>
            </a:r>
            <a:r>
              <a:rPr lang="vi-VN" sz="2400" b="1" dirty="0">
                <a:solidFill>
                  <a:srgbClr val="0070C0"/>
                </a:solidFill>
              </a:rPr>
              <a:t>giải từng bài toán con </a:t>
            </a:r>
            <a:r>
              <a:rPr lang="vi-VN" sz="2400" dirty="0"/>
              <a:t>(theo cách tương tự bài toán đầu - đệ qui) rồi tổng hợp các lời giải để nhận kết quả của bài toán ban đầu.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957469" y="3972270"/>
            <a:ext cx="72175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400" dirty="0"/>
              <a:t>Việc “</a:t>
            </a:r>
            <a:r>
              <a:rPr lang="vi-VN" sz="2400" dirty="0">
                <a:solidFill>
                  <a:srgbClr val="FF0000"/>
                </a:solidFill>
              </a:rPr>
              <a:t>Phân rã</a:t>
            </a:r>
            <a:r>
              <a:rPr lang="vi-VN" sz="2400" dirty="0"/>
              <a:t>”: thực hiện trên miền dữ liệu (chia miền dữ liệu thành các miền nhỏ hơn tương đương 1 bài toán con) đến lúc miền dữ liệu đủ nhỏ để bài toán có thể giải xác định (</a:t>
            </a:r>
            <a:r>
              <a:rPr lang="vi-VN" sz="2400" b="1" dirty="0">
                <a:solidFill>
                  <a:srgbClr val="0070C0"/>
                </a:solidFill>
              </a:rPr>
              <a:t>trường hợp suy biến trong đệ qui</a:t>
            </a:r>
            <a:r>
              <a:rPr lang="vi-VN" sz="2400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77248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6" grpId="1" animBg="1"/>
      <p:bldP spid="8" grpId="0" animBg="1"/>
      <p:bldP spid="8" grpId="1" animBg="1"/>
      <p:bldP spid="9" grpId="0" animBg="1"/>
      <p:bldP spid="9" grpId="1" animBg="1"/>
      <p:bldP spid="10" grpId="0"/>
      <p:bldP spid="11" grpId="0"/>
      <p:bldP spid="12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TC104033927[[fn=Main Event]]</Template>
  <TotalTime>578</TotalTime>
  <Words>1388</Words>
  <Application>Microsoft Office PowerPoint</Application>
  <PresentationFormat>Widescreen</PresentationFormat>
  <Paragraphs>164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Cambria Math</vt:lpstr>
      <vt:lpstr>Times New Roman</vt:lpstr>
      <vt:lpstr>Wingdings</vt:lpstr>
      <vt:lpstr>Main Event</vt:lpstr>
      <vt:lpstr>p.P chia để trị  &amp; t.t sắp xếp quicksort</vt:lpstr>
      <vt:lpstr>Nội dung</vt:lpstr>
      <vt:lpstr>Tổng quát về p.p chia để trị</vt:lpstr>
      <vt:lpstr>Tổng quát về p.p chia để trị (tiếp theo)</vt:lpstr>
      <vt:lpstr>Tổng quát về p.p chia để trị (tiếp theo)</vt:lpstr>
      <vt:lpstr>Tổng quát về p.p chia để trị (tiếp theo)</vt:lpstr>
      <vt:lpstr>T.t sắp xếp quick sort</vt:lpstr>
      <vt:lpstr>T.t sắp xếp quick sort (tiếp theo)</vt:lpstr>
      <vt:lpstr>T.t sắp xếp quick sort (tiếp theo)</vt:lpstr>
      <vt:lpstr>T.t sắp xếp quick sort (tiếp theo)</vt:lpstr>
      <vt:lpstr>T.t sắp xếp quick sort (tiếp theo)</vt:lpstr>
      <vt:lpstr>T.t sắp xếp quick sort (tiếp theo)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Mô phỏng thuật toán</vt:lpstr>
      <vt:lpstr>Thảo Luận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p.P chia để trị  &amp; t.t sắp xếp quicksort</dc:title>
  <dc:creator>Nam Vu</dc:creator>
  <cp:lastModifiedBy>Phan Hoàng Phước</cp:lastModifiedBy>
  <cp:revision>41</cp:revision>
  <dcterms:created xsi:type="dcterms:W3CDTF">2014-09-10T02:56:36Z</dcterms:created>
  <dcterms:modified xsi:type="dcterms:W3CDTF">2019-05-15T19:30:51Z</dcterms:modified>
</cp:coreProperties>
</file>

<file path=docProps/thumbnail.jpeg>
</file>